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handoutMasterIdLst>
    <p:handoutMasterId r:id="rId159"/>
  </p:handoutMasterIdLst>
  <p:sldIdLst>
    <p:sldId id="327" r:id="rId2"/>
    <p:sldId id="536" r:id="rId3"/>
    <p:sldId id="414" r:id="rId4"/>
    <p:sldId id="346" r:id="rId5"/>
    <p:sldId id="372" r:id="rId6"/>
    <p:sldId id="373" r:id="rId7"/>
    <p:sldId id="428" r:id="rId8"/>
    <p:sldId id="429" r:id="rId9"/>
    <p:sldId id="413" r:id="rId10"/>
    <p:sldId id="524" r:id="rId11"/>
    <p:sldId id="525" r:id="rId12"/>
    <p:sldId id="335" r:id="rId13"/>
    <p:sldId id="338" r:id="rId14"/>
    <p:sldId id="374" r:id="rId15"/>
    <p:sldId id="510" r:id="rId16"/>
    <p:sldId id="350" r:id="rId17"/>
    <p:sldId id="386" r:id="rId18"/>
    <p:sldId id="353" r:id="rId19"/>
    <p:sldId id="354" r:id="rId20"/>
    <p:sldId id="355" r:id="rId21"/>
    <p:sldId id="356" r:id="rId22"/>
    <p:sldId id="361" r:id="rId23"/>
    <p:sldId id="357" r:id="rId24"/>
    <p:sldId id="480" r:id="rId25"/>
    <p:sldId id="364" r:id="rId26"/>
    <p:sldId id="371" r:id="rId27"/>
    <p:sldId id="375" r:id="rId28"/>
    <p:sldId id="365" r:id="rId29"/>
    <p:sldId id="366" r:id="rId30"/>
    <p:sldId id="368" r:id="rId31"/>
    <p:sldId id="370" r:id="rId32"/>
    <p:sldId id="369" r:id="rId33"/>
    <p:sldId id="351" r:id="rId34"/>
    <p:sldId id="376" r:id="rId35"/>
    <p:sldId id="377" r:id="rId36"/>
    <p:sldId id="378" r:id="rId37"/>
    <p:sldId id="380" r:id="rId38"/>
    <p:sldId id="379" r:id="rId39"/>
    <p:sldId id="329" r:id="rId40"/>
    <p:sldId id="382" r:id="rId41"/>
    <p:sldId id="526" r:id="rId42"/>
    <p:sldId id="393" r:id="rId43"/>
    <p:sldId id="389" r:id="rId44"/>
    <p:sldId id="394" r:id="rId45"/>
    <p:sldId id="384" r:id="rId46"/>
    <p:sldId id="385" r:id="rId47"/>
    <p:sldId id="392" r:id="rId48"/>
    <p:sldId id="387" r:id="rId49"/>
    <p:sldId id="388" r:id="rId50"/>
    <p:sldId id="527" r:id="rId51"/>
    <p:sldId id="528" r:id="rId52"/>
    <p:sldId id="395" r:id="rId53"/>
    <p:sldId id="396" r:id="rId54"/>
    <p:sldId id="397" r:id="rId55"/>
    <p:sldId id="398" r:id="rId56"/>
    <p:sldId id="399" r:id="rId57"/>
    <p:sldId id="400" r:id="rId58"/>
    <p:sldId id="401" r:id="rId59"/>
    <p:sldId id="403" r:id="rId60"/>
    <p:sldId id="402" r:id="rId61"/>
    <p:sldId id="404" r:id="rId62"/>
    <p:sldId id="405" r:id="rId63"/>
    <p:sldId id="330" r:id="rId64"/>
    <p:sldId id="430" r:id="rId65"/>
    <p:sldId id="432" r:id="rId66"/>
    <p:sldId id="437" r:id="rId67"/>
    <p:sldId id="433" r:id="rId68"/>
    <p:sldId id="434" r:id="rId69"/>
    <p:sldId id="436" r:id="rId70"/>
    <p:sldId id="435" r:id="rId71"/>
    <p:sldId id="441" r:id="rId72"/>
    <p:sldId id="442" r:id="rId73"/>
    <p:sldId id="443" r:id="rId74"/>
    <p:sldId id="439" r:id="rId75"/>
    <p:sldId id="440" r:id="rId76"/>
    <p:sldId id="444" r:id="rId77"/>
    <p:sldId id="445" r:id="rId78"/>
    <p:sldId id="431" r:id="rId79"/>
    <p:sldId id="438" r:id="rId80"/>
    <p:sldId id="511" r:id="rId81"/>
    <p:sldId id="331" r:id="rId82"/>
    <p:sldId id="475" r:id="rId83"/>
    <p:sldId id="481" r:id="rId84"/>
    <p:sldId id="503" r:id="rId85"/>
    <p:sldId id="482" r:id="rId86"/>
    <p:sldId id="483" r:id="rId87"/>
    <p:sldId id="410" r:id="rId88"/>
    <p:sldId id="498" r:id="rId89"/>
    <p:sldId id="499" r:id="rId90"/>
    <p:sldId id="484" r:id="rId91"/>
    <p:sldId id="506" r:id="rId92"/>
    <p:sldId id="508" r:id="rId93"/>
    <p:sldId id="507" r:id="rId94"/>
    <p:sldId id="509" r:id="rId95"/>
    <p:sldId id="485" r:id="rId96"/>
    <p:sldId id="501" r:id="rId97"/>
    <p:sldId id="408" r:id="rId98"/>
    <p:sldId id="409" r:id="rId99"/>
    <p:sldId id="407" r:id="rId100"/>
    <p:sldId id="529" r:id="rId101"/>
    <p:sldId id="448" r:id="rId102"/>
    <p:sldId id="451" r:id="rId103"/>
    <p:sldId id="453" r:id="rId104"/>
    <p:sldId id="454" r:id="rId105"/>
    <p:sldId id="455" r:id="rId106"/>
    <p:sldId id="476" r:id="rId107"/>
    <p:sldId id="477" r:id="rId108"/>
    <p:sldId id="478" r:id="rId109"/>
    <p:sldId id="456" r:id="rId110"/>
    <p:sldId id="457" r:id="rId111"/>
    <p:sldId id="458" r:id="rId112"/>
    <p:sldId id="459" r:id="rId113"/>
    <p:sldId id="460" r:id="rId114"/>
    <p:sldId id="461" r:id="rId115"/>
    <p:sldId id="462" r:id="rId116"/>
    <p:sldId id="463" r:id="rId117"/>
    <p:sldId id="332" r:id="rId118"/>
    <p:sldId id="474" r:id="rId119"/>
    <p:sldId id="523" r:id="rId120"/>
    <p:sldId id="470" r:id="rId121"/>
    <p:sldId id="471" r:id="rId122"/>
    <p:sldId id="472" r:id="rId123"/>
    <p:sldId id="497" r:id="rId124"/>
    <p:sldId id="487" r:id="rId125"/>
    <p:sldId id="488" r:id="rId126"/>
    <p:sldId id="489" r:id="rId127"/>
    <p:sldId id="512" r:id="rId128"/>
    <p:sldId id="490" r:id="rId129"/>
    <p:sldId id="513" r:id="rId130"/>
    <p:sldId id="531" r:id="rId131"/>
    <p:sldId id="532" r:id="rId132"/>
    <p:sldId id="533" r:id="rId133"/>
    <p:sldId id="534" r:id="rId134"/>
    <p:sldId id="493" r:id="rId135"/>
    <p:sldId id="516" r:id="rId136"/>
    <p:sldId id="494" r:id="rId137"/>
    <p:sldId id="530" r:id="rId138"/>
    <p:sldId id="333" r:id="rId139"/>
    <p:sldId id="517" r:id="rId140"/>
    <p:sldId id="518" r:id="rId141"/>
    <p:sldId id="519" r:id="rId142"/>
    <p:sldId id="520" r:id="rId143"/>
    <p:sldId id="521" r:id="rId144"/>
    <p:sldId id="522" r:id="rId145"/>
    <p:sldId id="418" r:id="rId146"/>
    <p:sldId id="535" r:id="rId147"/>
    <p:sldId id="420" r:id="rId148"/>
    <p:sldId id="421" r:id="rId149"/>
    <p:sldId id="422" r:id="rId150"/>
    <p:sldId id="423" r:id="rId151"/>
    <p:sldId id="424" r:id="rId152"/>
    <p:sldId id="425" r:id="rId153"/>
    <p:sldId id="426" r:id="rId154"/>
    <p:sldId id="427" r:id="rId155"/>
    <p:sldId id="464" r:id="rId156"/>
    <p:sldId id="465" r:id="rId157"/>
  </p:sldIdLst>
  <p:sldSz cx="9144000" cy="6858000" type="screen4x3"/>
  <p:notesSz cx="6808788" cy="99409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0C34A23-DAE5-4FC7-AC51-DAF1A8DB8748}">
          <p14:sldIdLst>
            <p14:sldId id="327"/>
            <p14:sldId id="536"/>
            <p14:sldId id="414"/>
          </p14:sldIdLst>
        </p14:section>
        <p14:section name="Cheat sheets" id="{2C712FB2-1CB8-46A6-93D8-567A9144C081}">
          <p14:sldIdLst>
            <p14:sldId id="346"/>
            <p14:sldId id="372"/>
            <p14:sldId id="373"/>
            <p14:sldId id="428"/>
            <p14:sldId id="429"/>
          </p14:sldIdLst>
        </p14:section>
        <p14:section name="Préambule" id="{0DF69906-6B56-4C84-A860-14560915FBEA}">
          <p14:sldIdLst>
            <p14:sldId id="413"/>
            <p14:sldId id="524"/>
            <p14:sldId id="525"/>
            <p14:sldId id="335"/>
            <p14:sldId id="338"/>
          </p14:sldIdLst>
        </p14:section>
        <p14:section name="Réintroduction à JS" id="{9B178371-BACB-4947-AFD3-FBF993D2E92C}">
          <p14:sldIdLst>
            <p14:sldId id="374"/>
            <p14:sldId id="510"/>
            <p14:sldId id="350"/>
            <p14:sldId id="386"/>
            <p14:sldId id="353"/>
            <p14:sldId id="354"/>
            <p14:sldId id="355"/>
            <p14:sldId id="356"/>
            <p14:sldId id="361"/>
            <p14:sldId id="357"/>
            <p14:sldId id="480"/>
            <p14:sldId id="364"/>
            <p14:sldId id="371"/>
            <p14:sldId id="375"/>
            <p14:sldId id="365"/>
            <p14:sldId id="366"/>
            <p14:sldId id="368"/>
            <p14:sldId id="370"/>
            <p14:sldId id="369"/>
            <p14:sldId id="351"/>
            <p14:sldId id="376"/>
            <p14:sldId id="377"/>
            <p14:sldId id="378"/>
            <p14:sldId id="380"/>
            <p14:sldId id="379"/>
          </p14:sldIdLst>
        </p14:section>
        <p14:section name="Mise à niveau ES2015" id="{4EE3B339-9DFD-4597-909E-05A1EB230707}">
          <p14:sldIdLst>
            <p14:sldId id="329"/>
            <p14:sldId id="382"/>
            <p14:sldId id="526"/>
            <p14:sldId id="393"/>
            <p14:sldId id="389"/>
            <p14:sldId id="394"/>
            <p14:sldId id="384"/>
            <p14:sldId id="385"/>
            <p14:sldId id="392"/>
            <p14:sldId id="387"/>
            <p14:sldId id="388"/>
            <p14:sldId id="527"/>
            <p14:sldId id="528"/>
            <p14:sldId id="395"/>
            <p14:sldId id="396"/>
            <p14:sldId id="397"/>
            <p14:sldId id="398"/>
            <p14:sldId id="399"/>
            <p14:sldId id="400"/>
            <p14:sldId id="401"/>
            <p14:sldId id="403"/>
            <p14:sldId id="402"/>
            <p14:sldId id="404"/>
            <p14:sldId id="405"/>
          </p14:sldIdLst>
        </p14:section>
        <p14:section name="Gérer l'asynchronisme" id="{DABE05D9-BD3F-46F9-98EC-E188305221ED}">
          <p14:sldIdLst>
            <p14:sldId id="330"/>
            <p14:sldId id="430"/>
            <p14:sldId id="432"/>
            <p14:sldId id="437"/>
            <p14:sldId id="433"/>
            <p14:sldId id="434"/>
            <p14:sldId id="436"/>
            <p14:sldId id="435"/>
            <p14:sldId id="441"/>
            <p14:sldId id="442"/>
            <p14:sldId id="443"/>
            <p14:sldId id="439"/>
            <p14:sldId id="440"/>
            <p14:sldId id="444"/>
            <p14:sldId id="445"/>
            <p14:sldId id="431"/>
            <p14:sldId id="438"/>
            <p14:sldId id="511"/>
          </p14:sldIdLst>
        </p14:section>
        <p14:section name="Prog orientée objet" id="{54A426AC-705E-430D-82DC-AC8377786F4E}">
          <p14:sldIdLst>
            <p14:sldId id="331"/>
            <p14:sldId id="475"/>
            <p14:sldId id="481"/>
            <p14:sldId id="503"/>
            <p14:sldId id="482"/>
            <p14:sldId id="483"/>
            <p14:sldId id="410"/>
            <p14:sldId id="498"/>
            <p14:sldId id="499"/>
            <p14:sldId id="484"/>
            <p14:sldId id="506"/>
            <p14:sldId id="508"/>
            <p14:sldId id="507"/>
            <p14:sldId id="509"/>
            <p14:sldId id="485"/>
            <p14:sldId id="501"/>
            <p14:sldId id="408"/>
            <p14:sldId id="409"/>
            <p14:sldId id="407"/>
            <p14:sldId id="529"/>
            <p14:sldId id="448"/>
            <p14:sldId id="451"/>
            <p14:sldId id="453"/>
            <p14:sldId id="454"/>
            <p14:sldId id="455"/>
            <p14:sldId id="476"/>
            <p14:sldId id="477"/>
            <p14:sldId id="478"/>
            <p14:sldId id="456"/>
            <p14:sldId id="457"/>
            <p14:sldId id="458"/>
            <p14:sldId id="459"/>
            <p14:sldId id="460"/>
            <p14:sldId id="461"/>
            <p14:sldId id="462"/>
            <p14:sldId id="463"/>
          </p14:sldIdLst>
        </p14:section>
        <p14:section name="Prog fonctionnelle" id="{F4E4CB43-14FD-4F9C-8ABD-A3927B1F64B9}">
          <p14:sldIdLst>
            <p14:sldId id="332"/>
            <p14:sldId id="474"/>
            <p14:sldId id="523"/>
            <p14:sldId id="470"/>
            <p14:sldId id="471"/>
            <p14:sldId id="472"/>
            <p14:sldId id="497"/>
            <p14:sldId id="487"/>
            <p14:sldId id="488"/>
            <p14:sldId id="489"/>
            <p14:sldId id="512"/>
            <p14:sldId id="490"/>
            <p14:sldId id="513"/>
            <p14:sldId id="531"/>
            <p14:sldId id="532"/>
            <p14:sldId id="533"/>
            <p14:sldId id="534"/>
            <p14:sldId id="493"/>
            <p14:sldId id="516"/>
            <p14:sldId id="494"/>
            <p14:sldId id="530"/>
            <p14:sldId id="333"/>
            <p14:sldId id="517"/>
            <p14:sldId id="518"/>
            <p14:sldId id="519"/>
            <p14:sldId id="520"/>
            <p14:sldId id="521"/>
            <p14:sldId id="522"/>
            <p14:sldId id="418"/>
            <p14:sldId id="535"/>
            <p14:sldId id="420"/>
            <p14:sldId id="421"/>
            <p14:sldId id="422"/>
            <p14:sldId id="423"/>
            <p14:sldId id="424"/>
            <p14:sldId id="425"/>
            <p14:sldId id="426"/>
            <p14:sldId id="427"/>
            <p14:sldId id="464"/>
            <p14:sldId id="4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0C6"/>
    <a:srgbClr val="00C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7" autoAdjust="0"/>
    <p:restoredTop sz="89606" autoAdjust="0"/>
  </p:normalViewPr>
  <p:slideViewPr>
    <p:cSldViewPr>
      <p:cViewPr varScale="1">
        <p:scale>
          <a:sx n="77" d="100"/>
          <a:sy n="77" d="100"/>
        </p:scale>
        <p:origin x="1704" y="58"/>
      </p:cViewPr>
      <p:guideLst>
        <p:guide orient="horz" pos="2160"/>
        <p:guide pos="2880"/>
      </p:guideLst>
    </p:cSldViewPr>
  </p:slideViewPr>
  <p:notesTextViewPr>
    <p:cViewPr>
      <p:scale>
        <a:sx n="1" d="1"/>
        <a:sy n="1" d="1"/>
      </p:scale>
      <p:origin x="0" y="0"/>
    </p:cViewPr>
  </p:notesTextViewPr>
  <p:notesViewPr>
    <p:cSldViewPr>
      <p:cViewPr varScale="1">
        <p:scale>
          <a:sx n="92" d="100"/>
          <a:sy n="92" d="100"/>
        </p:scale>
        <p:origin x="-3318" y="-120"/>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6737" y="0"/>
            <a:ext cx="2950475" cy="497046"/>
          </a:xfrm>
          <a:prstGeom prst="rect">
            <a:avLst/>
          </a:prstGeom>
        </p:spPr>
        <p:txBody>
          <a:bodyPr vert="horz" lIns="91440" tIns="45720" rIns="91440" bIns="45720" rtlCol="0"/>
          <a:lstStyle>
            <a:lvl1pPr algn="r">
              <a:defRPr sz="1200"/>
            </a:lvl1pPr>
          </a:lstStyle>
          <a:p>
            <a:fld id="{3F397273-4E6F-49CE-B1E0-D3BBF5697922}" type="datetimeFigureOut">
              <a:rPr lang="fr-FR" smtClean="0"/>
              <a:t>05/08/2021</a:t>
            </a:fld>
            <a:endParaRPr lang="fr-FR"/>
          </a:p>
        </p:txBody>
      </p:sp>
      <p:sp>
        <p:nvSpPr>
          <p:cNvPr id="4" name="Espace réservé du pied de page 3"/>
          <p:cNvSpPr>
            <a:spLocks noGrp="1"/>
          </p:cNvSpPr>
          <p:nvPr>
            <p:ph type="ftr" sz="quarter" idx="2"/>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6737" y="9442154"/>
            <a:ext cx="2950475" cy="497046"/>
          </a:xfrm>
          <a:prstGeom prst="rect">
            <a:avLst/>
          </a:prstGeom>
        </p:spPr>
        <p:txBody>
          <a:bodyPr vert="horz" lIns="91440" tIns="45720" rIns="91440" bIns="45720" rtlCol="0" anchor="b"/>
          <a:lstStyle>
            <a:lvl1pPr algn="r">
              <a:defRPr sz="1200"/>
            </a:lvl1pPr>
          </a:lstStyle>
          <a:p>
            <a:fld id="{B2DDC1A4-ADFB-45F4-A457-CF65740CB333}" type="slidenum">
              <a:rPr lang="fr-FR" smtClean="0"/>
              <a:t>‹N°›</a:t>
            </a:fld>
            <a:endParaRPr lang="fr-FR"/>
          </a:p>
        </p:txBody>
      </p:sp>
    </p:spTree>
    <p:extLst>
      <p:ext uri="{BB962C8B-B14F-4D97-AF65-F5344CB8AC3E}">
        <p14:creationId xmlns:p14="http://schemas.microsoft.com/office/powerpoint/2010/main" val="550472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4AA8C9C9-CD50-4460-9BB1-CDAA468A4B50}" type="datetimeFigureOut">
              <a:rPr lang="fr-FR" smtClean="0"/>
              <a:t>05/08/2021</a:t>
            </a:fld>
            <a:endParaRPr lang="fr-FR"/>
          </a:p>
        </p:txBody>
      </p:sp>
      <p:sp>
        <p:nvSpPr>
          <p:cNvPr id="4" name="Espace réservé de l'image des diapositives 3"/>
          <p:cNvSpPr>
            <a:spLocks noGrp="1" noRot="1" noChangeAspect="1"/>
          </p:cNvSpPr>
          <p:nvPr>
            <p:ph type="sldImg" idx="2"/>
          </p:nvPr>
        </p:nvSpPr>
        <p:spPr>
          <a:xfrm>
            <a:off x="920750" y="746125"/>
            <a:ext cx="4967288" cy="37274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F49084E3-B78E-414B-A3F5-4EF2E890331C}" type="slidenum">
              <a:rPr lang="fr-FR" smtClean="0"/>
              <a:t>‹N°›</a:t>
            </a:fld>
            <a:endParaRPr lang="fr-FR"/>
          </a:p>
        </p:txBody>
      </p:sp>
    </p:spTree>
    <p:extLst>
      <p:ext uri="{BB962C8B-B14F-4D97-AF65-F5344CB8AC3E}">
        <p14:creationId xmlns:p14="http://schemas.microsoft.com/office/powerpoint/2010/main" val="158325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38</a:t>
            </a:fld>
            <a:endParaRPr lang="fr-FR"/>
          </a:p>
        </p:txBody>
      </p:sp>
    </p:spTree>
    <p:extLst>
      <p:ext uri="{BB962C8B-B14F-4D97-AF65-F5344CB8AC3E}">
        <p14:creationId xmlns:p14="http://schemas.microsoft.com/office/powerpoint/2010/main" val="370579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56</a:t>
            </a:fld>
            <a:endParaRPr lang="fr-FR"/>
          </a:p>
        </p:txBody>
      </p:sp>
    </p:spTree>
    <p:extLst>
      <p:ext uri="{BB962C8B-B14F-4D97-AF65-F5344CB8AC3E}">
        <p14:creationId xmlns:p14="http://schemas.microsoft.com/office/powerpoint/2010/main" val="252264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63</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99</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100</a:t>
            </a:fld>
            <a:endParaRPr lang="fr-FR"/>
          </a:p>
        </p:txBody>
      </p:sp>
    </p:spTree>
    <p:extLst>
      <p:ext uri="{BB962C8B-B14F-4D97-AF65-F5344CB8AC3E}">
        <p14:creationId xmlns:p14="http://schemas.microsoft.com/office/powerpoint/2010/main" val="153481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102</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117</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138</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145</a:t>
            </a:fld>
            <a:endParaRPr lang="fr-FR"/>
          </a:p>
        </p:txBody>
      </p:sp>
    </p:spTree>
    <p:extLst>
      <p:ext uri="{BB962C8B-B14F-4D97-AF65-F5344CB8AC3E}">
        <p14:creationId xmlns:p14="http://schemas.microsoft.com/office/powerpoint/2010/main" val="673321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147</a:t>
            </a:fld>
            <a:endParaRPr lang="fr-FR"/>
          </a:p>
        </p:txBody>
      </p:sp>
    </p:spTree>
    <p:extLst>
      <p:ext uri="{BB962C8B-B14F-4D97-AF65-F5344CB8AC3E}">
        <p14:creationId xmlns:p14="http://schemas.microsoft.com/office/powerpoint/2010/main" val="3477543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155</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16</a:t>
            </a:fld>
            <a:endParaRPr lang="fr-FR"/>
          </a:p>
        </p:txBody>
      </p:sp>
    </p:spTree>
    <p:extLst>
      <p:ext uri="{BB962C8B-B14F-4D97-AF65-F5344CB8AC3E}">
        <p14:creationId xmlns:p14="http://schemas.microsoft.com/office/powerpoint/2010/main" val="120764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https://twitter.com/ddprrt/status/1074955395528040448/photo/1</a:t>
            </a:r>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17</a:t>
            </a:fld>
            <a:endParaRPr lang="fr-FR"/>
          </a:p>
        </p:txBody>
      </p:sp>
    </p:spTree>
    <p:extLst>
      <p:ext uri="{BB962C8B-B14F-4D97-AF65-F5344CB8AC3E}">
        <p14:creationId xmlns:p14="http://schemas.microsoft.com/office/powerpoint/2010/main" val="191887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27</a:t>
            </a:fld>
            <a:endParaRPr lang="fr-FR"/>
          </a:p>
        </p:txBody>
      </p:sp>
    </p:spTree>
    <p:extLst>
      <p:ext uri="{BB962C8B-B14F-4D97-AF65-F5344CB8AC3E}">
        <p14:creationId xmlns:p14="http://schemas.microsoft.com/office/powerpoint/2010/main" val="4209485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32</a:t>
            </a:fld>
            <a:endParaRPr lang="fr-FR"/>
          </a:p>
        </p:txBody>
      </p:sp>
    </p:spTree>
    <p:extLst>
      <p:ext uri="{BB962C8B-B14F-4D97-AF65-F5344CB8AC3E}">
        <p14:creationId xmlns:p14="http://schemas.microsoft.com/office/powerpoint/2010/main" val="2481183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34</a:t>
            </a:fld>
            <a:endParaRPr lang="fr-FR"/>
          </a:p>
        </p:txBody>
      </p:sp>
    </p:spTree>
    <p:extLst>
      <p:ext uri="{BB962C8B-B14F-4D97-AF65-F5344CB8AC3E}">
        <p14:creationId xmlns:p14="http://schemas.microsoft.com/office/powerpoint/2010/main" val="358477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15635E9-A8AB-4BC4-95D9-971698224221}" type="datetime1">
              <a:rPr lang="fr-FR" smtClean="0"/>
              <a:t>05/08/2021</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20147F01-CEAC-4F6B-9C43-06492C5578C9}" type="datetime1">
              <a:rPr lang="fr-FR" smtClean="0"/>
              <a:t>05/08/2021</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89E82E9-D0E5-4BEB-A33C-B9712BB4404A}" type="datetime1">
              <a:rPr lang="fr-FR" smtClean="0"/>
              <a:t>05/08/2021</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C5FA4D37-DAA2-4813-AFA4-F77769E994F4}" type="datetime1">
              <a:rPr lang="fr-FR" smtClean="0"/>
              <a:t>05/08/2021</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C0068F5-FC81-4ACA-ACEB-29413DA90B3F}" type="datetime1">
              <a:rPr lang="fr-FR" smtClean="0"/>
              <a:t>05/08/2021</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FA9C166-1733-4300-BB86-128CB43E7C18}" type="datetime1">
              <a:rPr lang="fr-FR" smtClean="0"/>
              <a:t>05/08/2021</a:t>
            </a:fld>
            <a:endParaRPr lang="fr-FR" dirty="0"/>
          </a:p>
        </p:txBody>
      </p:sp>
      <p:sp>
        <p:nvSpPr>
          <p:cNvPr id="8" name="Footer Placeholder 7"/>
          <p:cNvSpPr>
            <a:spLocks noGrp="1"/>
          </p:cNvSpPr>
          <p:nvPr>
            <p:ph type="ftr" sz="quarter" idx="11"/>
          </p:nvPr>
        </p:nvSpPr>
        <p:spPr/>
        <p:txBody>
          <a:bodyPr/>
          <a:lstStyle/>
          <a:p>
            <a:r>
              <a:rPr lang="fr-FR"/>
              <a:t>Formation JavaScript Avancé</a:t>
            </a:r>
            <a:endParaRPr lang="fr-FR" dirty="0"/>
          </a:p>
        </p:txBody>
      </p:sp>
      <p:sp>
        <p:nvSpPr>
          <p:cNvPr id="9" name="Slide Number Placeholder 8"/>
          <p:cNvSpPr>
            <a:spLocks noGrp="1"/>
          </p:cNvSpPr>
          <p:nvPr>
            <p:ph type="sldNum" sz="quarter" idx="12"/>
          </p:nvPr>
        </p:nvSpPr>
        <p:spPr/>
        <p:txBody>
          <a:bodyPr/>
          <a:lstStyle/>
          <a:p>
            <a:fld id="{D553765D-4612-43FE-9224-0EFD7C66E68B}" type="slidenum">
              <a:rPr lang="fr-FR" smtClean="0"/>
              <a:t>‹N°›</a:t>
            </a:fld>
            <a:endParaRPr lang="fr-FR"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85A4305E-B838-4785-828C-D7BA9F860533}" type="datetime1">
              <a:rPr lang="fr-FR" smtClean="0"/>
              <a:t>05/08/2021</a:t>
            </a:fld>
            <a:endParaRPr lang="fr-FR" dirty="0"/>
          </a:p>
        </p:txBody>
      </p:sp>
      <p:sp>
        <p:nvSpPr>
          <p:cNvPr id="4" name="Footer Placeholder 3"/>
          <p:cNvSpPr>
            <a:spLocks noGrp="1"/>
          </p:cNvSpPr>
          <p:nvPr>
            <p:ph type="ftr" sz="quarter" idx="11"/>
          </p:nvPr>
        </p:nvSpPr>
        <p:spPr/>
        <p:txBody>
          <a:bodyPr/>
          <a:lstStyle/>
          <a:p>
            <a:r>
              <a:rPr lang="fr-FR"/>
              <a:t>Formation JavaScript Avancé</a:t>
            </a:r>
            <a:endParaRPr lang="fr-FR" dirty="0"/>
          </a:p>
        </p:txBody>
      </p:sp>
      <p:sp>
        <p:nvSpPr>
          <p:cNvPr id="5" name="Slide Number Placeholder 4"/>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0A9DA-65E3-454A-BBAD-99C988DF03A0}" type="datetime1">
              <a:rPr lang="fr-FR" smtClean="0"/>
              <a:t>05/08/2021</a:t>
            </a:fld>
            <a:endParaRPr lang="fr-FR" dirty="0"/>
          </a:p>
        </p:txBody>
      </p:sp>
      <p:sp>
        <p:nvSpPr>
          <p:cNvPr id="3" name="Footer Placeholder 2"/>
          <p:cNvSpPr>
            <a:spLocks noGrp="1"/>
          </p:cNvSpPr>
          <p:nvPr>
            <p:ph type="ftr" sz="quarter" idx="11"/>
          </p:nvPr>
        </p:nvSpPr>
        <p:spPr/>
        <p:txBody>
          <a:bodyPr/>
          <a:lstStyle/>
          <a:p>
            <a:r>
              <a:rPr lang="fr-FR"/>
              <a:t>Formation JavaScript Avancé</a:t>
            </a:r>
            <a:endParaRPr lang="fr-FR" dirty="0"/>
          </a:p>
        </p:txBody>
      </p:sp>
      <p:sp>
        <p:nvSpPr>
          <p:cNvPr id="4" name="Slide Number Placeholder 3"/>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0C5E2AE2-03C0-4B87-B739-B68BF15D7981}" type="datetime1">
              <a:rPr lang="fr-FR" smtClean="0"/>
              <a:t>05/08/2021</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909D3601-B88D-4127-8FD7-414950E38FC4}" type="datetime1">
              <a:rPr lang="fr-FR" smtClean="0"/>
              <a:t>05/08/2021</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094419C-C87E-4D53-B68A-A7422F26049E}" type="datetime1">
              <a:rPr lang="fr-FR" smtClean="0"/>
              <a:t>05/08/2021</a:t>
            </a:fld>
            <a:endParaRPr lang="fr-FR"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fr-FR" dirty="0"/>
              <a:t>Formation JavaScript Avancé</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553765D-4612-43FE-9224-0EFD7C66E68B}" type="slidenum">
              <a:rPr lang="fr-FR" smtClean="0"/>
              <a:t>‹N°›</a:t>
            </a:fld>
            <a:endParaRPr lang="fr-F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tc39"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2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4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1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browserl.ist/"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hyperlink" Target="https://codesandbox.io/s/github/SDCOAdvocates/JS-Training"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DCOAdvocates/JS-Training"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hyperlink" Target="https://slikts.github.io/js-equality-game/"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https://github.com/SDCOAdvocates/JS-Training</a:t>
            </a:r>
          </a:p>
          <a:p>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a:t>
            </a:fld>
            <a:endParaRPr lang="fr-FR" dirty="0"/>
          </a:p>
        </p:txBody>
      </p:sp>
    </p:spTree>
    <p:extLst>
      <p:ext uri="{BB962C8B-B14F-4D97-AF65-F5344CB8AC3E}">
        <p14:creationId xmlns:p14="http://schemas.microsoft.com/office/powerpoint/2010/main" val="3810161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ECMAScript</a:t>
            </a:r>
            <a:endParaRPr lang="fr-FR" dirty="0"/>
          </a:p>
        </p:txBody>
      </p:sp>
      <p:sp>
        <p:nvSpPr>
          <p:cNvPr id="3" name="Espace réservé du contenu 2"/>
          <p:cNvSpPr>
            <a:spLocks noGrp="1"/>
          </p:cNvSpPr>
          <p:nvPr>
            <p:ph idx="1"/>
          </p:nvPr>
        </p:nvSpPr>
        <p:spPr/>
        <p:txBody>
          <a:bodyPr>
            <a:normAutofit fontScale="85000" lnSpcReduction="10000"/>
          </a:bodyPr>
          <a:lstStyle/>
          <a:p>
            <a:r>
              <a:rPr lang="fr-FR" b="1" dirty="0"/>
              <a:t>ECMA International </a:t>
            </a:r>
            <a:r>
              <a:rPr lang="fr-FR" dirty="0"/>
              <a:t>est une organisation créant des standards pour les technologies</a:t>
            </a:r>
            <a:br>
              <a:rPr lang="fr-FR" dirty="0"/>
            </a:br>
            <a:endParaRPr lang="fr-FR" dirty="0"/>
          </a:p>
          <a:p>
            <a:r>
              <a:rPr lang="fr-FR" b="1" dirty="0" err="1"/>
              <a:t>ECMAScript</a:t>
            </a:r>
            <a:r>
              <a:rPr lang="fr-FR" dirty="0"/>
              <a:t> est le nom de la spécification référencée ECMA-262 et décrivant un langage de script polyvalent</a:t>
            </a:r>
            <a:br>
              <a:rPr lang="fr-FR" dirty="0"/>
            </a:br>
            <a:endParaRPr lang="fr-FR" dirty="0"/>
          </a:p>
          <a:p>
            <a:r>
              <a:rPr lang="fr-FR" b="1" dirty="0"/>
              <a:t>TC39</a:t>
            </a:r>
            <a:r>
              <a:rPr lang="fr-FR" dirty="0"/>
              <a:t> est le nom du comité technique décidant des évolutions de la spécification </a:t>
            </a:r>
            <a:r>
              <a:rPr lang="fr-FR" dirty="0" err="1"/>
              <a:t>ECMAScript</a:t>
            </a:r>
            <a:r>
              <a:rPr lang="fr-FR" dirty="0"/>
              <a:t>. Il est composé de délégués de </a:t>
            </a:r>
            <a:r>
              <a:rPr lang="fr-FR" b="1" dirty="0"/>
              <a:t>grandes entreprises </a:t>
            </a:r>
            <a:r>
              <a:rPr lang="fr-FR" dirty="0"/>
              <a:t>(dont tous les vendeurs navigateur) et d’</a:t>
            </a:r>
            <a:r>
              <a:rPr lang="fr-FR" b="1" dirty="0"/>
              <a:t>experts invités</a:t>
            </a:r>
            <a:r>
              <a:rPr lang="fr-FR" dirty="0"/>
              <a:t>.</a:t>
            </a:r>
            <a:br>
              <a:rPr lang="fr-FR" dirty="0"/>
            </a:br>
            <a:endParaRPr lang="fr-FR" dirty="0"/>
          </a:p>
          <a:p>
            <a:r>
              <a:rPr lang="fr-FR" b="1" dirty="0"/>
              <a:t>JavaScript</a:t>
            </a:r>
            <a:r>
              <a:rPr lang="fr-FR" dirty="0"/>
              <a:t> est un langage de script polyvalent et l’implémentation la plus populaire de </a:t>
            </a:r>
            <a:r>
              <a:rPr lang="fr-FR" dirty="0" err="1"/>
              <a:t>ECMAScript</a:t>
            </a:r>
            <a:br>
              <a:rPr lang="fr-FR" dirty="0"/>
            </a:br>
            <a:r>
              <a:rPr lang="fr-FR" sz="2000" i="1" dirty="0"/>
              <a:t>(autre implémentation populaire: </a:t>
            </a:r>
            <a:r>
              <a:rPr lang="fr-FR" sz="2000" i="1" dirty="0" err="1"/>
              <a:t>ActionScript</a:t>
            </a:r>
            <a:r>
              <a:rPr lang="fr-FR" sz="2000" i="1" dirty="0"/>
              <a:t>)</a:t>
            </a:r>
            <a:br>
              <a:rPr lang="fr-FR" sz="2000" i="1" dirty="0"/>
            </a:br>
            <a:endParaRPr lang="fr-FR" i="1" dirty="0"/>
          </a:p>
          <a:p>
            <a:r>
              <a:rPr lang="fr-FR" b="1" dirty="0"/>
              <a:t>V8, </a:t>
            </a:r>
            <a:r>
              <a:rPr lang="fr-FR" b="1" dirty="0" err="1"/>
              <a:t>IonMonkey</a:t>
            </a:r>
            <a:r>
              <a:rPr lang="fr-FR" b="1" dirty="0"/>
              <a:t>, Chakra </a:t>
            </a:r>
            <a:r>
              <a:rPr lang="fr-FR" dirty="0"/>
              <a:t>sont des moteurs JavaScript: des interpréteurs capable d’exécuter du code JavaScript</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a:t>
            </a:fld>
            <a:endParaRPr lang="fr-FR" dirty="0"/>
          </a:p>
        </p:txBody>
      </p:sp>
      <p:pic>
        <p:nvPicPr>
          <p:cNvPr id="1026" name="Picture 2" descr="RÃ©sultat de recherche d'images pour &quot;ecma internationa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2931"/>
            <a:ext cx="3131840" cy="12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563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Alternatives aux constructeurs</a:t>
            </a:r>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0" indent="0">
              <a:buNone/>
            </a:pPr>
            <a:r>
              <a:rPr lang="fr-FR" u="sng" dirty="0">
                <a:cs typeface="Consolas" panose="020B0609020204030204" pitchFamily="49" charset="0"/>
              </a:rPr>
              <a:t>Privilégiez plutôt:</a:t>
            </a:r>
          </a:p>
          <a:p>
            <a:r>
              <a:rPr lang="fr-FR" dirty="0">
                <a:cs typeface="Consolas" panose="020B0609020204030204" pitchFamily="49" charset="0"/>
              </a:rPr>
              <a:t>les fonctions usines</a:t>
            </a: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r>
              <a:rPr lang="fr-FR" sz="2000" dirty="0" err="1">
                <a:latin typeface="Consolas" panose="020B0609020204030204" pitchFamily="49" charset="0"/>
                <a:cs typeface="Consolas" panose="020B0609020204030204" pitchFamily="49" charset="0"/>
              </a:rPr>
              <a:t>Object.create</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Object.assign</a:t>
            </a:r>
            <a:endParaRPr lang="fr-FR" sz="2000" dirty="0">
              <a:latin typeface="Consolas" panose="020B0609020204030204" pitchFamily="49" charset="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0" indent="0">
              <a:buNone/>
            </a:pPr>
            <a:endParaRPr lang="fr-FR" dirty="0"/>
          </a:p>
          <a:p>
            <a:pPr marL="0" indent="0">
              <a:buNone/>
            </a:pPr>
            <a:r>
              <a:rPr lang="fr-FR" sz="2000" dirty="0"/>
              <a:t>Vous n’aurez alors plus besoin de ces opérateurs:</a:t>
            </a:r>
            <a:br>
              <a:rPr lang="fr-FR" dirty="0"/>
            </a:br>
            <a:r>
              <a:rPr lang="fr-FR" sz="2000" dirty="0">
                <a:latin typeface="Consolas" panose="020B0609020204030204" pitchFamily="49" charset="0"/>
                <a:cs typeface="Consolas" panose="020B0609020204030204" pitchFamily="49" charset="0"/>
              </a:rPr>
              <a:t>new, </a:t>
            </a:r>
            <a:r>
              <a:rPr lang="fr-FR" sz="2000" dirty="0" err="1">
                <a:latin typeface="Consolas" panose="020B0609020204030204" pitchFamily="49" charset="0"/>
                <a:cs typeface="Consolas" panose="020B0609020204030204" pitchFamily="49" charset="0"/>
              </a:rPr>
              <a:t>instanceof</a:t>
            </a:r>
            <a:r>
              <a:rPr lang="fr-FR" sz="2000" dirty="0">
                <a:latin typeface="Consolas" panose="020B0609020204030204" pitchFamily="49" charset="0"/>
                <a:cs typeface="Consolas" panose="020B0609020204030204" pitchFamily="49" charset="0"/>
              </a:rPr>
              <a:t>, class, super, </a:t>
            </a:r>
            <a:r>
              <a:rPr lang="fr-FR" sz="2000" dirty="0" err="1">
                <a:latin typeface="Consolas" panose="020B0609020204030204" pitchFamily="49" charset="0"/>
                <a:cs typeface="Consolas" panose="020B0609020204030204" pitchFamily="49" charset="0"/>
              </a:rPr>
              <a:t>static</a:t>
            </a: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100</a:t>
            </a:fld>
            <a:endParaRPr lang="fr-FR"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420888"/>
            <a:ext cx="4860007" cy="155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509120"/>
            <a:ext cx="6084168" cy="101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624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class vs </a:t>
            </a:r>
            <a:r>
              <a:rPr lang="fr-FR" dirty="0" err="1"/>
              <a:t>Object.create</a:t>
            </a:r>
            <a:r>
              <a:rPr lang="fr-FR" dirty="0"/>
              <a:t>: exemple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68" y="1988840"/>
            <a:ext cx="413591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9" y="1988840"/>
            <a:ext cx="397148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467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Pattern délégation, en résumé</a:t>
            </a:r>
          </a:p>
        </p:txBody>
      </p:sp>
      <p:sp>
        <p:nvSpPr>
          <p:cNvPr id="3" name="Espace réservé du contenu 2"/>
          <p:cNvSpPr>
            <a:spLocks noGrp="1"/>
          </p:cNvSpPr>
          <p:nvPr>
            <p:ph idx="1"/>
          </p:nvPr>
        </p:nvSpPr>
        <p:spPr>
          <a:xfrm>
            <a:off x="457200" y="1600200"/>
            <a:ext cx="8229600" cy="5141168"/>
          </a:xfrm>
        </p:spPr>
        <p:txBody>
          <a:bodyPr>
            <a:normAutofit/>
          </a:bodyPr>
          <a:lstStyle/>
          <a:p>
            <a:pPr>
              <a:spcBef>
                <a:spcPts val="1200"/>
              </a:spcBef>
            </a:pPr>
            <a:r>
              <a:rPr lang="fr-FR" sz="2000" dirty="0">
                <a:cs typeface="Consolas" panose="020B0609020204030204" pitchFamily="49" charset="0"/>
              </a:rPr>
              <a:t>Suppression de la notion de constructeur, remplacée par la déclaration de méthodes d’initialisation ou de fonctions usines</a:t>
            </a:r>
          </a:p>
          <a:p>
            <a:pPr>
              <a:spcBef>
                <a:spcPts val="1200"/>
              </a:spcBef>
            </a:pPr>
            <a:r>
              <a:rPr lang="fr-FR" sz="2000" dirty="0">
                <a:cs typeface="Consolas" panose="020B0609020204030204" pitchFamily="49" charset="0"/>
              </a:rPr>
              <a:t>Plus besoin des opérateurs </a:t>
            </a:r>
            <a:r>
              <a:rPr lang="fr-FR" sz="2000" dirty="0">
                <a:latin typeface="Consolas" panose="020B0609020204030204" pitchFamily="49" charset="0"/>
                <a:cs typeface="Consolas" panose="020B0609020204030204" pitchFamily="49" charset="0"/>
              </a:rPr>
              <a:t>new</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instanceof</a:t>
            </a:r>
            <a:br>
              <a:rPr lang="fr-FR" sz="2000" dirty="0">
                <a:latin typeface="Consolas" panose="020B0609020204030204" pitchFamily="49" charset="0"/>
                <a:cs typeface="Consolas" panose="020B0609020204030204" pitchFamily="49" charset="0"/>
              </a:rPr>
            </a:br>
            <a:r>
              <a:rPr lang="fr-FR" sz="1800" dirty="0">
                <a:solidFill>
                  <a:schemeClr val="accent1"/>
                </a:solidFill>
                <a:cs typeface="Consolas" panose="020B0609020204030204" pitchFamily="49" charset="0"/>
              </a:rPr>
              <a:t>Utilisez</a:t>
            </a:r>
            <a:r>
              <a:rPr lang="fr-FR" sz="1800" dirty="0">
                <a:solidFill>
                  <a:schemeClr val="accent1"/>
                </a:solidFill>
                <a:latin typeface="Consolas" panose="020B0609020204030204" pitchFamily="49" charset="0"/>
                <a:cs typeface="Consolas" panose="020B0609020204030204" pitchFamily="49" charset="0"/>
              </a:rPr>
              <a:t> </a:t>
            </a:r>
            <a:r>
              <a:rPr lang="fr-FR" sz="1800" dirty="0" err="1">
                <a:solidFill>
                  <a:schemeClr val="accent1"/>
                </a:solidFill>
                <a:latin typeface="Consolas" panose="020B0609020204030204" pitchFamily="49" charset="0"/>
                <a:cs typeface="Consolas" panose="020B0609020204030204" pitchFamily="49" charset="0"/>
              </a:rPr>
              <a:t>object.isPrototypeOf</a:t>
            </a:r>
            <a:r>
              <a:rPr lang="fr-FR" sz="1800" dirty="0">
                <a:solidFill>
                  <a:schemeClr val="accent1"/>
                </a:solidFill>
                <a:latin typeface="Consolas" panose="020B0609020204030204" pitchFamily="49" charset="0"/>
                <a:cs typeface="Consolas" panose="020B0609020204030204" pitchFamily="49" charset="0"/>
              </a:rPr>
              <a:t> </a:t>
            </a:r>
            <a:r>
              <a:rPr lang="fr-FR" sz="1800" dirty="0">
                <a:solidFill>
                  <a:schemeClr val="accent1"/>
                </a:solidFill>
                <a:cs typeface="Consolas" panose="020B0609020204030204" pitchFamily="49" charset="0"/>
              </a:rPr>
              <a:t>à la place</a:t>
            </a:r>
          </a:p>
          <a:p>
            <a:pPr>
              <a:spcBef>
                <a:spcPts val="1200"/>
              </a:spcBef>
            </a:pPr>
            <a:r>
              <a:rPr lang="fr-FR" sz="2000" dirty="0">
                <a:cs typeface="Consolas" panose="020B0609020204030204" pitchFamily="49" charset="0"/>
              </a:rPr>
              <a:t>Modèle plus léger et plus simple</a:t>
            </a:r>
          </a:p>
          <a:p>
            <a:pPr>
              <a:spcBef>
                <a:spcPts val="1200"/>
              </a:spcBef>
            </a:pPr>
            <a:r>
              <a:rPr lang="fr-FR" sz="2000" dirty="0">
                <a:cs typeface="Consolas" panose="020B0609020204030204" pitchFamily="49" charset="0"/>
              </a:rPr>
              <a:t>Nécessite de sortir du modèle mental des hiérarchies de classes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102</a:t>
            </a:fld>
            <a:endParaRPr lang="fr-FR" dirty="0"/>
          </a:p>
        </p:txBody>
      </p:sp>
      <p:sp>
        <p:nvSpPr>
          <p:cNvPr id="14" name="ZoneTexte 13"/>
          <p:cNvSpPr txBox="1"/>
          <p:nvPr/>
        </p:nvSpPr>
        <p:spPr>
          <a:xfrm>
            <a:off x="395536" y="4725144"/>
            <a:ext cx="8352928" cy="1754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endParaRPr lang="fr-FR" dirty="0"/>
          </a:p>
          <a:p>
            <a:r>
              <a:rPr lang="fr-FR" dirty="0"/>
              <a:t>Utilisez avec modération </a:t>
            </a:r>
            <a:r>
              <a:rPr lang="fr-FR" dirty="0" err="1">
                <a:latin typeface="Consolas" panose="020B0609020204030204" pitchFamily="49" charset="0"/>
                <a:cs typeface="Consolas" panose="020B0609020204030204" pitchFamily="49" charset="0"/>
              </a:rPr>
              <a:t>Object.create</a:t>
            </a:r>
            <a:r>
              <a:rPr lang="fr-FR" dirty="0"/>
              <a:t> et </a:t>
            </a:r>
            <a:r>
              <a:rPr lang="fr-FR" dirty="0">
                <a:latin typeface="Consolas" panose="020B0609020204030204" pitchFamily="49" charset="0"/>
                <a:cs typeface="Consolas" panose="020B0609020204030204" pitchFamily="49" charset="0"/>
              </a:rPr>
              <a:t>class </a:t>
            </a:r>
            <a:r>
              <a:rPr lang="fr-FR" dirty="0" err="1">
                <a:latin typeface="Consolas" panose="020B0609020204030204" pitchFamily="49" charset="0"/>
                <a:cs typeface="Consolas" panose="020B0609020204030204" pitchFamily="49" charset="0"/>
              </a:rPr>
              <a:t>extends</a:t>
            </a:r>
            <a:br>
              <a:rPr lang="fr-FR" dirty="0">
                <a:latin typeface="Consolas" panose="020B0609020204030204" pitchFamily="49" charset="0"/>
                <a:cs typeface="Consolas" panose="020B0609020204030204" pitchFamily="49" charset="0"/>
              </a:rPr>
            </a:br>
            <a:r>
              <a:rPr lang="fr-FR" dirty="0"/>
              <a:t>Limitez au maximum la taille de vos chaînes de prototypes.</a:t>
            </a:r>
          </a:p>
          <a:p>
            <a:endParaRPr lang="fr-FR" dirty="0"/>
          </a:p>
          <a:p>
            <a:r>
              <a:rPr lang="fr-FR" dirty="0"/>
              <a:t>La délégation par prototypes est un pattern flexible et puissant, </a:t>
            </a:r>
            <a:br>
              <a:rPr lang="fr-FR" dirty="0"/>
            </a:br>
            <a:r>
              <a:rPr lang="fr-FR" dirty="0"/>
              <a:t>mais la </a:t>
            </a:r>
            <a:r>
              <a:rPr lang="fr-FR" b="1" dirty="0"/>
              <a:t>composition d’objets </a:t>
            </a:r>
            <a:r>
              <a:rPr lang="fr-FR" dirty="0"/>
              <a:t>est une autre approche sous-exploitée.</a:t>
            </a:r>
          </a:p>
        </p:txBody>
      </p:sp>
    </p:spTree>
    <p:extLst>
      <p:ext uri="{BB962C8B-B14F-4D97-AF65-F5344CB8AC3E}">
        <p14:creationId xmlns:p14="http://schemas.microsoft.com/office/powerpoint/2010/main" val="2006232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d’objets (</a:t>
            </a:r>
            <a:r>
              <a:rPr lang="fr-FR" i="1" dirty="0" err="1"/>
              <a:t>Mixins</a:t>
            </a:r>
            <a:r>
              <a:rPr lang="fr-FR" dirty="0"/>
              <a:t>)</a:t>
            </a:r>
          </a:p>
        </p:txBody>
      </p:sp>
      <p:sp>
        <p:nvSpPr>
          <p:cNvPr id="3" name="Espace réservé du contenu 2"/>
          <p:cNvSpPr>
            <a:spLocks noGrp="1"/>
          </p:cNvSpPr>
          <p:nvPr>
            <p:ph idx="1"/>
          </p:nvPr>
        </p:nvSpPr>
        <p:spPr/>
        <p:txBody>
          <a:bodyPr/>
          <a:lstStyle/>
          <a:p>
            <a:pPr marL="0" indent="0">
              <a:buNone/>
            </a:pPr>
            <a:r>
              <a:rPr lang="fr-FR" sz="2000" dirty="0"/>
              <a:t>Autre modèle consistant à créer des objets par addition</a:t>
            </a:r>
            <a:r>
              <a:rPr lang="fr-FR" dirty="0"/>
              <a:t>.</a:t>
            </a:r>
          </a:p>
          <a:p>
            <a:pPr marL="0" indent="0">
              <a:buNone/>
            </a:pPr>
            <a:r>
              <a:rPr lang="fr-FR" sz="2000" dirty="0"/>
              <a:t>Les objets JavaScript supportant l’addition dynamique de nouvelles propriétés, ce pattern est extrêmement simple à mettre en place :</a:t>
            </a:r>
          </a:p>
          <a:p>
            <a:pPr marL="0" indent="0">
              <a:buNone/>
            </a:pPr>
            <a:endParaRPr lang="fr-FR" dirty="0"/>
          </a:p>
          <a:p>
            <a:pPr marL="0" indent="0">
              <a:buNone/>
            </a:pPr>
            <a:endParaRPr lang="fr-FR" dirty="0"/>
          </a:p>
          <a:p>
            <a:pPr marL="0" indent="0">
              <a:buNone/>
            </a:pPr>
            <a:endParaRPr lang="fr-FR" dirty="0"/>
          </a:p>
          <a:p>
            <a:pPr marL="0" indent="0">
              <a:buNone/>
            </a:pPr>
            <a:br>
              <a:rPr lang="fr-FR" sz="1800" dirty="0"/>
            </a:br>
            <a:r>
              <a:rPr lang="fr-FR" sz="2000" dirty="0"/>
              <a:t>L’opération de composition est ordonnée de telle sorte qu’en cas de conflit de noms de propriété, l’un des objets opérandes s’impose: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103</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830" y="2935213"/>
            <a:ext cx="48387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830" y="5301208"/>
            <a:ext cx="55340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16" y="5805264"/>
            <a:ext cx="9620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237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Composition ou délégation ?</a:t>
            </a:r>
          </a:p>
        </p:txBody>
      </p:sp>
      <p:sp>
        <p:nvSpPr>
          <p:cNvPr id="3" name="Espace réservé du contenu 2"/>
          <p:cNvSpPr>
            <a:spLocks noGrp="1"/>
          </p:cNvSpPr>
          <p:nvPr>
            <p:ph idx="1"/>
          </p:nvPr>
        </p:nvSpPr>
        <p:spPr>
          <a:xfrm>
            <a:off x="2987823" y="2270942"/>
            <a:ext cx="4608512" cy="1322662"/>
          </a:xfrm>
        </p:spPr>
        <p:style>
          <a:lnRef idx="2">
            <a:schemeClr val="accent5"/>
          </a:lnRef>
          <a:fillRef idx="1">
            <a:schemeClr val="lt1"/>
          </a:fillRef>
          <a:effectRef idx="0">
            <a:schemeClr val="accent5"/>
          </a:effectRef>
          <a:fontRef idx="minor">
            <a:schemeClr val="dk1"/>
          </a:fontRef>
        </p:style>
        <p:txBody>
          <a:bodyPr/>
          <a:lstStyle/>
          <a:p>
            <a:pPr marL="0" indent="0">
              <a:buNone/>
            </a:pPr>
            <a:r>
              <a:rPr lang="en-US" i="1" dirty="0">
                <a:latin typeface="Times New Roman" panose="02020603050405020304" pitchFamily="18" charset="0"/>
                <a:cs typeface="Times New Roman" panose="02020603050405020304" pitchFamily="18" charset="0"/>
              </a:rPr>
              <a:t>“Favor object composition </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over class inheritance.”</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(Gang of Four 1995:20)</a:t>
            </a:r>
            <a:endParaRPr lang="fr-FR" i="1" dirty="0">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104</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424" y="1700808"/>
            <a:ext cx="1937209" cy="243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65029" y="4005064"/>
            <a:ext cx="8064896" cy="2585323"/>
          </a:xfrm>
          <a:prstGeom prst="rect">
            <a:avLst/>
          </a:prstGeom>
          <a:noFill/>
        </p:spPr>
        <p:txBody>
          <a:bodyPr wrap="square" rtlCol="0">
            <a:spAutoFit/>
          </a:bodyPr>
          <a:lstStyle/>
          <a:p>
            <a:r>
              <a:rPr lang="fr-FR" dirty="0"/>
              <a:t>En réalité, il n’existe pas de pattern meilleur qu’un autre: </a:t>
            </a:r>
            <a:br>
              <a:rPr lang="fr-FR" dirty="0"/>
            </a:br>
            <a:r>
              <a:rPr lang="fr-FR" dirty="0"/>
              <a:t>ils correspondent à une manière d’organiser votre mode de pensée.</a:t>
            </a:r>
          </a:p>
          <a:p>
            <a:endParaRPr lang="fr-FR" dirty="0"/>
          </a:p>
          <a:p>
            <a:r>
              <a:rPr lang="fr-FR" dirty="0"/>
              <a:t>Les défauts inhérents à chaque pattern proviennent d’une utilisation excessive de ce dernier. </a:t>
            </a:r>
            <a:br>
              <a:rPr lang="fr-FR" dirty="0"/>
            </a:br>
            <a:br>
              <a:rPr lang="fr-FR" dirty="0"/>
            </a:br>
            <a:r>
              <a:rPr lang="fr-FR" b="1" dirty="0"/>
              <a:t>Prenez le temps de réfléchir à votre modèle, </a:t>
            </a:r>
            <a:br>
              <a:rPr lang="fr-FR" b="1" dirty="0"/>
            </a:br>
            <a:r>
              <a:rPr lang="fr-FR" b="1" dirty="0"/>
              <a:t>ne codez pas par automatisme.</a:t>
            </a:r>
          </a:p>
          <a:p>
            <a:endParaRPr lang="fr-FR" dirty="0"/>
          </a:p>
        </p:txBody>
      </p:sp>
    </p:spTree>
    <p:extLst>
      <p:ext uri="{BB962C8B-B14F-4D97-AF65-F5344CB8AC3E}">
        <p14:creationId xmlns:p14="http://schemas.microsoft.com/office/powerpoint/2010/main" val="2380065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Patterns objet: exercice</a:t>
            </a:r>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a:t>Cas pratique: une bibliothèque de composants web</a:t>
            </a:r>
          </a:p>
          <a:p>
            <a:pPr marL="0" indent="0">
              <a:buNone/>
            </a:pPr>
            <a:r>
              <a:rPr lang="fr-FR" dirty="0"/>
              <a:t>Objets identifiés dans le modèle:</a:t>
            </a:r>
          </a:p>
          <a:p>
            <a:pPr lvl="1"/>
            <a:r>
              <a:rPr lang="fr-FR" dirty="0">
                <a:latin typeface="Consolas" panose="020B0609020204030204" pitchFamily="49" charset="0"/>
                <a:cs typeface="Consolas" panose="020B0609020204030204" pitchFamily="49" charset="0"/>
              </a:rPr>
              <a:t>Component</a:t>
            </a:r>
          </a:p>
          <a:p>
            <a:pPr lvl="1"/>
            <a:r>
              <a:rPr lang="fr-FR" dirty="0" err="1">
                <a:latin typeface="Consolas" panose="020B0609020204030204" pitchFamily="49" charset="0"/>
                <a:cs typeface="Consolas" panose="020B0609020204030204" pitchFamily="49" charset="0"/>
              </a:rPr>
              <a:t>Clickable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Focusable</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Editable</a:t>
            </a:r>
          </a:p>
          <a:p>
            <a:pPr lvl="1"/>
            <a:r>
              <a:rPr lang="fr-FR" dirty="0" err="1">
                <a:latin typeface="Consolas" panose="020B0609020204030204" pitchFamily="49" charset="0"/>
                <a:cs typeface="Consolas" panose="020B0609020204030204" pitchFamily="49" charset="0"/>
              </a:rPr>
              <a:t>Button</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Input</a:t>
            </a:r>
          </a:p>
          <a:p>
            <a:pPr lvl="1"/>
            <a:r>
              <a:rPr lang="fr-FR" dirty="0" err="1">
                <a:latin typeface="Consolas" panose="020B0609020204030204" pitchFamily="49" charset="0"/>
                <a:cs typeface="Consolas" panose="020B0609020204030204" pitchFamily="49" charset="0"/>
              </a:rPr>
              <a:t>TextInput</a:t>
            </a:r>
            <a:endParaRPr lang="fr-FR" dirty="0">
              <a:latin typeface="Consolas" panose="020B0609020204030204" pitchFamily="49" charset="0"/>
              <a:cs typeface="Consolas" panose="020B0609020204030204" pitchFamily="49" charset="0"/>
            </a:endParaRPr>
          </a:p>
          <a:p>
            <a:pPr lvl="1"/>
            <a:endParaRPr lang="fr-FR" dirty="0"/>
          </a:p>
          <a:p>
            <a:pPr marL="274320" lvl="1" indent="0">
              <a:buNone/>
            </a:pPr>
            <a:r>
              <a:rPr lang="fr-FR" i="1" u="sng" dirty="0"/>
              <a:t>Objectifs: </a:t>
            </a:r>
            <a:br>
              <a:rPr lang="fr-FR" dirty="0"/>
            </a:br>
            <a:r>
              <a:rPr lang="fr-FR" dirty="0"/>
              <a:t>1) réfléchir au modèle, déterminer les relations entre les objets:</a:t>
            </a:r>
            <a:br>
              <a:rPr lang="fr-FR" dirty="0"/>
            </a:br>
            <a:r>
              <a:rPr lang="fr-FR" b="1" i="1" dirty="0"/>
              <a:t>	Délégation ? Composition ? Encapsulation ?</a:t>
            </a:r>
          </a:p>
          <a:p>
            <a:pPr marL="274320" lvl="1" indent="0">
              <a:buNone/>
            </a:pPr>
            <a:r>
              <a:rPr lang="fr-FR" dirty="0"/>
              <a:t>2) implémenter les liaisons entre les objets </a:t>
            </a:r>
          </a:p>
          <a:p>
            <a:pPr marL="274320" lvl="1" indent="0">
              <a:buNone/>
            </a:pPr>
            <a:r>
              <a:rPr lang="fr-FR" dirty="0"/>
              <a:t>3) tester l’exemple utilisant les deux composants </a:t>
            </a:r>
            <a:r>
              <a:rPr lang="fr-FR" dirty="0" err="1"/>
              <a:t>Button</a:t>
            </a:r>
            <a:r>
              <a:rPr lang="fr-FR" dirty="0"/>
              <a:t> et </a:t>
            </a:r>
            <a:r>
              <a:rPr lang="fr-FR" dirty="0" err="1"/>
              <a:t>TextInput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105</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17</a:t>
            </a:r>
          </a:p>
        </p:txBody>
      </p:sp>
    </p:spTree>
    <p:extLst>
      <p:ext uri="{BB962C8B-B14F-4D97-AF65-F5344CB8AC3E}">
        <p14:creationId xmlns:p14="http://schemas.microsoft.com/office/powerpoint/2010/main" val="24844220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a:t>
            </a:r>
          </a:p>
        </p:txBody>
      </p:sp>
      <p:sp>
        <p:nvSpPr>
          <p:cNvPr id="3" name="Espace réservé du contenu 2"/>
          <p:cNvSpPr>
            <a:spLocks noGrp="1"/>
          </p:cNvSpPr>
          <p:nvPr>
            <p:ph idx="1"/>
          </p:nvPr>
        </p:nvSpPr>
        <p:spPr>
          <a:xfrm>
            <a:off x="457200" y="1600200"/>
            <a:ext cx="8229600" cy="5141168"/>
          </a:xfrm>
        </p:spPr>
        <p:txBody>
          <a:bodyPr>
            <a:normAutofit lnSpcReduction="10000"/>
          </a:bodyPr>
          <a:lstStyle/>
          <a:p>
            <a:pPr marL="0" indent="0">
              <a:buNone/>
            </a:pPr>
            <a:r>
              <a:rPr lang="fr-FR" dirty="0"/>
              <a:t>Nouveau type primitif apparu avec ES2015.</a:t>
            </a:r>
          </a:p>
          <a:p>
            <a:pPr marL="0" indent="0">
              <a:buNone/>
            </a:pPr>
            <a:r>
              <a:rPr lang="fr-FR" dirty="0"/>
              <a:t>Représente une référence unique :</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pPr marL="0" indent="0">
              <a:buNone/>
            </a:pPr>
            <a:r>
              <a:rPr lang="fr-FR" dirty="0"/>
              <a:t>Peut être utilisé comme clé de propriété d’un objet</a:t>
            </a:r>
          </a:p>
          <a:p>
            <a:pPr marL="0" indent="0" algn="ctr">
              <a:lnSpc>
                <a:spcPct val="60000"/>
              </a:lnSpc>
              <a:buNone/>
            </a:pPr>
            <a:br>
              <a:rPr lang="fr-FR" dirty="0"/>
            </a:br>
            <a:r>
              <a:rPr lang="fr-FR" sz="2000" dirty="0" err="1">
                <a:latin typeface="Consolas" panose="020B0609020204030204" pitchFamily="49" charset="0"/>
                <a:cs typeface="Consolas" panose="020B0609020204030204" pitchFamily="49" charset="0"/>
              </a:rPr>
              <a:t>Object.getOwnPropertySymbols</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obj</a:t>
            </a:r>
            <a:r>
              <a:rPr lang="fr-FR" sz="2000" dirty="0">
                <a:latin typeface="Consolas" panose="020B0609020204030204" pitchFamily="49" charset="0"/>
                <a:cs typeface="Consolas" panose="020B0609020204030204" pitchFamily="49" charset="0"/>
              </a:rPr>
              <a:t>)</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44005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81" y="4631368"/>
            <a:ext cx="37433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067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 – Registre global</a:t>
            </a:r>
          </a:p>
        </p:txBody>
      </p:sp>
      <p:sp>
        <p:nvSpPr>
          <p:cNvPr id="3" name="Espace réservé du contenu 2"/>
          <p:cNvSpPr>
            <a:spLocks noGrp="1"/>
          </p:cNvSpPr>
          <p:nvPr>
            <p:ph idx="1"/>
          </p:nvPr>
        </p:nvSpPr>
        <p:spPr>
          <a:xfrm>
            <a:off x="457200" y="1600200"/>
            <a:ext cx="8229600" cy="3052936"/>
          </a:xfrm>
        </p:spPr>
        <p:txBody>
          <a:bodyPr/>
          <a:lstStyle/>
          <a:p>
            <a:pPr marL="0" indent="0">
              <a:buNone/>
            </a:pPr>
            <a:r>
              <a:rPr lang="fr-FR" dirty="0"/>
              <a:t>Il existe néanmoins un registre global pour les symboles :</a:t>
            </a:r>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204864"/>
            <a:ext cx="48291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11560" y="5373216"/>
            <a:ext cx="7704856"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A utiliser modérément au risque de perdre l’intérêt premier des symboles, à savoir être une référence unique</a:t>
            </a:r>
          </a:p>
        </p:txBody>
      </p:sp>
    </p:spTree>
    <p:extLst>
      <p:ext uri="{BB962C8B-B14F-4D97-AF65-F5344CB8AC3E}">
        <p14:creationId xmlns:p14="http://schemas.microsoft.com/office/powerpoint/2010/main" val="559911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Symboles connus</a:t>
            </a:r>
          </a:p>
        </p:txBody>
      </p:sp>
      <p:sp>
        <p:nvSpPr>
          <p:cNvPr id="3" name="Espace réservé du contenu 2"/>
          <p:cNvSpPr>
            <a:spLocks noGrp="1"/>
          </p:cNvSpPr>
          <p:nvPr>
            <p:ph idx="1"/>
          </p:nvPr>
        </p:nvSpPr>
        <p:spPr/>
        <p:txBody>
          <a:bodyPr>
            <a:normAutofit/>
          </a:bodyPr>
          <a:lstStyle/>
          <a:p>
            <a:pPr marL="0" indent="0">
              <a:buNone/>
            </a:pPr>
            <a:r>
              <a:rPr lang="fr-FR" dirty="0"/>
              <a:t>Certains symboles natifs permettent depuis ES6 de surcharger des aspects internes du langage pour un objet</a:t>
            </a:r>
            <a:br>
              <a:rPr lang="fr-FR" dirty="0"/>
            </a:br>
            <a:endParaRPr lang="fr-FR" dirty="0"/>
          </a:p>
          <a:p>
            <a:pPr marL="0" indent="0">
              <a:buNone/>
            </a:pPr>
            <a:endParaRPr lang="fr-FR" dirty="0"/>
          </a:p>
          <a:p>
            <a:pPr marL="0" indent="0">
              <a:buNone/>
            </a:pPr>
            <a:endParaRPr lang="fr-FR" dirty="0"/>
          </a:p>
          <a:p>
            <a:pPr marL="0" indent="0">
              <a:buNone/>
            </a:pPr>
            <a:br>
              <a:rPr lang="fr-FR" dirty="0"/>
            </a:br>
            <a:r>
              <a:rPr lang="fr-FR" i="1" u="sng" dirty="0"/>
              <a:t>Exemples:</a:t>
            </a:r>
          </a:p>
          <a:p>
            <a:r>
              <a:rPr lang="fr-FR" dirty="0" err="1">
                <a:latin typeface="Consolas" panose="020B0609020204030204" pitchFamily="49" charset="0"/>
                <a:cs typeface="Consolas" panose="020B0609020204030204" pitchFamily="49" charset="0"/>
              </a:rPr>
              <a:t>Symbol.iterator</a:t>
            </a:r>
            <a:r>
              <a:rPr lang="fr-FR" dirty="0"/>
              <a:t>: utilisé par les boucles </a:t>
            </a:r>
            <a:r>
              <a:rPr lang="fr-FR" dirty="0" err="1">
                <a:latin typeface="Consolas" panose="020B0609020204030204" pitchFamily="49" charset="0"/>
                <a:cs typeface="Consolas" panose="020B0609020204030204" pitchFamily="49" charset="0"/>
              </a:rPr>
              <a:t>for..of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Symbol.hasInstance</a:t>
            </a:r>
            <a:r>
              <a:rPr lang="fr-FR" dirty="0"/>
              <a:t>: utilisé par </a:t>
            </a:r>
            <a:r>
              <a:rPr lang="fr-FR" dirty="0" err="1">
                <a:latin typeface="Consolas" panose="020B0609020204030204" pitchFamily="49" charset="0"/>
                <a:cs typeface="Consolas" panose="020B0609020204030204" pitchFamily="49" charset="0"/>
              </a:rPr>
              <a:t>instanceof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Symbol.toPrimitive</a:t>
            </a:r>
            <a:r>
              <a:rPr lang="fr-FR" dirty="0"/>
              <a:t>: utilisé pour le </a:t>
            </a:r>
            <a:r>
              <a:rPr lang="fr-FR" dirty="0" err="1"/>
              <a:t>cast</a:t>
            </a:r>
            <a:r>
              <a:rPr lang="fr-FR" dirty="0"/>
              <a:t> en primitive</a:t>
            </a:r>
          </a:p>
          <a:p>
            <a:r>
              <a:rPr lang="fr-FR" dirty="0" err="1">
                <a:latin typeface="Consolas" panose="020B0609020204030204" pitchFamily="49" charset="0"/>
                <a:cs typeface="Consolas" panose="020B0609020204030204" pitchFamily="49" charset="0"/>
              </a:rPr>
              <a:t>Symbol.toStringTag</a:t>
            </a:r>
            <a:r>
              <a:rPr lang="fr-FR" dirty="0"/>
              <a:t>: utilisé par la méthode </a:t>
            </a:r>
            <a:r>
              <a:rPr lang="fr-FR" dirty="0" err="1">
                <a:latin typeface="Consolas" panose="020B0609020204030204" pitchFamily="49" charset="0"/>
                <a:cs typeface="Consolas" panose="020B0609020204030204" pitchFamily="49" charset="0"/>
              </a:rPr>
              <a:t>toString</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108</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544324"/>
            <a:ext cx="4581307" cy="153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732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Objets </a:t>
            </a:r>
            <a:r>
              <a:rPr lang="fr-FR" dirty="0" err="1"/>
              <a:t>itérables</a:t>
            </a:r>
            <a:endParaRPr lang="fr-FR" dirty="0"/>
          </a:p>
        </p:txBody>
      </p:sp>
      <p:sp>
        <p:nvSpPr>
          <p:cNvPr id="3" name="Espace réservé du contenu 2"/>
          <p:cNvSpPr>
            <a:spLocks noGrp="1"/>
          </p:cNvSpPr>
          <p:nvPr>
            <p:ph idx="1"/>
          </p:nvPr>
        </p:nvSpPr>
        <p:spPr/>
        <p:txBody>
          <a:bodyPr/>
          <a:lstStyle/>
          <a:p>
            <a:pPr marL="0" indent="0">
              <a:buNone/>
            </a:pPr>
            <a:r>
              <a:rPr lang="fr-FR" dirty="0" err="1">
                <a:latin typeface="Consolas" panose="020B0609020204030204" pitchFamily="49" charset="0"/>
                <a:cs typeface="Consolas" panose="020B0609020204030204" pitchFamily="49" charset="0"/>
              </a:rPr>
              <a:t>Array</a:t>
            </a:r>
            <a:r>
              <a:rPr lang="fr-FR" dirty="0"/>
              <a:t>, </a:t>
            </a:r>
            <a:r>
              <a:rPr lang="fr-FR" dirty="0">
                <a:latin typeface="Consolas" panose="020B0609020204030204" pitchFamily="49" charset="0"/>
                <a:cs typeface="Consolas" panose="020B0609020204030204" pitchFamily="49" charset="0"/>
              </a:rPr>
              <a:t>Set</a:t>
            </a:r>
            <a:r>
              <a:rPr lang="fr-FR" dirty="0"/>
              <a:t> et </a:t>
            </a:r>
            <a:r>
              <a:rPr lang="fr-FR" dirty="0" err="1">
                <a:latin typeface="Consolas" panose="020B0609020204030204" pitchFamily="49" charset="0"/>
                <a:cs typeface="Consolas" panose="020B0609020204030204" pitchFamily="49" charset="0"/>
              </a:rPr>
              <a:t>Map</a:t>
            </a:r>
            <a:r>
              <a:rPr lang="fr-FR" dirty="0"/>
              <a:t> sont des structures adéquates pour modéliser vos listes dans la majorité des cas. </a:t>
            </a:r>
            <a:br>
              <a:rPr lang="fr-FR" dirty="0"/>
            </a:br>
            <a:r>
              <a:rPr lang="fr-FR" dirty="0"/>
              <a:t>Mais vous pouvez aussi créer vos propres objets </a:t>
            </a:r>
            <a:r>
              <a:rPr lang="fr-FR" dirty="0" err="1"/>
              <a:t>itérables</a:t>
            </a:r>
            <a:r>
              <a:rPr lang="fr-FR" dirty="0"/>
              <a:t>.</a:t>
            </a:r>
          </a:p>
          <a:p>
            <a:pPr marL="0" indent="0">
              <a:buNone/>
            </a:pPr>
            <a:endParaRPr lang="fr-FR" dirty="0"/>
          </a:p>
          <a:p>
            <a:pPr marL="0" indent="0">
              <a:buNone/>
            </a:pPr>
            <a:r>
              <a:rPr lang="fr-FR" dirty="0"/>
              <a:t>Un objet est </a:t>
            </a:r>
            <a:r>
              <a:rPr lang="fr-FR" b="1" dirty="0" err="1"/>
              <a:t>itérable</a:t>
            </a:r>
            <a:r>
              <a:rPr lang="fr-FR" dirty="0"/>
              <a:t> lorsque la méthode assignée à sa propriété </a:t>
            </a:r>
            <a:r>
              <a:rPr lang="fr-FR" dirty="0" err="1">
                <a:latin typeface="Consolas" panose="020B0609020204030204" pitchFamily="49" charset="0"/>
                <a:cs typeface="Consolas" panose="020B0609020204030204" pitchFamily="49" charset="0"/>
              </a:rPr>
              <a:t>Symbol.iterator</a:t>
            </a:r>
            <a:r>
              <a:rPr lang="fr-FR" dirty="0"/>
              <a:t> retourne un </a:t>
            </a:r>
            <a:r>
              <a:rPr lang="fr-FR" b="1" dirty="0" err="1"/>
              <a:t>itérateur</a:t>
            </a:r>
            <a:r>
              <a:rPr lang="fr-FR" b="1" dirty="0"/>
              <a:t>.</a:t>
            </a:r>
          </a:p>
          <a:p>
            <a:pPr marL="0" indent="0">
              <a:buNone/>
            </a:pPr>
            <a:endParaRPr lang="fr-FR" b="1" dirty="0"/>
          </a:p>
          <a:p>
            <a:pPr marL="0" indent="0">
              <a:buNone/>
            </a:pPr>
            <a:r>
              <a:rPr lang="fr-FR" dirty="0"/>
              <a:t>Un objet </a:t>
            </a:r>
            <a:r>
              <a:rPr lang="fr-FR" b="1" dirty="0" err="1"/>
              <a:t>itérateur</a:t>
            </a:r>
            <a:r>
              <a:rPr lang="fr-FR" dirty="0"/>
              <a:t> implémente une méthode </a:t>
            </a:r>
            <a:r>
              <a:rPr lang="fr-FR" dirty="0" err="1">
                <a:latin typeface="Consolas" panose="020B0609020204030204" pitchFamily="49" charset="0"/>
                <a:cs typeface="Consolas" panose="020B0609020204030204" pitchFamily="49" charset="0"/>
              </a:rPr>
              <a:t>next</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qui retourne un objet avec deux propriétés:</a:t>
            </a:r>
          </a:p>
          <a:p>
            <a:pPr lvl="1"/>
            <a:r>
              <a:rPr lang="fr-FR" dirty="0" err="1">
                <a:latin typeface="Consolas" panose="020B0609020204030204" pitchFamily="49" charset="0"/>
                <a:cs typeface="Consolas" panose="020B0609020204030204" pitchFamily="49" charset="0"/>
              </a:rPr>
              <a:t>done</a:t>
            </a:r>
            <a:r>
              <a:rPr lang="fr-FR" dirty="0"/>
              <a:t> (booléen): </a:t>
            </a:r>
            <a:r>
              <a:rPr lang="fr-FR" dirty="0" err="1"/>
              <a:t>true</a:t>
            </a:r>
            <a:r>
              <a:rPr lang="fr-FR" dirty="0"/>
              <a:t> si l’</a:t>
            </a:r>
            <a:r>
              <a:rPr lang="fr-FR" dirty="0" err="1"/>
              <a:t>itérateur</a:t>
            </a:r>
            <a:r>
              <a:rPr lang="fr-FR" dirty="0"/>
              <a:t> a fini la suite</a:t>
            </a:r>
          </a:p>
          <a:p>
            <a:pPr lvl="1"/>
            <a:r>
              <a:rPr lang="fr-FR" dirty="0">
                <a:latin typeface="Consolas" panose="020B0609020204030204" pitchFamily="49" charset="0"/>
                <a:cs typeface="Consolas" panose="020B0609020204030204" pitchFamily="49" charset="0"/>
              </a:rPr>
              <a:t>value</a:t>
            </a:r>
            <a:r>
              <a:rPr lang="fr-FR" dirty="0"/>
              <a:t> (</a:t>
            </a:r>
            <a:r>
              <a:rPr lang="fr-FR" dirty="0" err="1"/>
              <a:t>any</a:t>
            </a:r>
            <a:r>
              <a:rPr lang="fr-FR" dirty="0"/>
              <a:t>): valeur courante de l’itération, absente si </a:t>
            </a:r>
            <a:r>
              <a:rPr lang="fr-FR" dirty="0" err="1"/>
              <a:t>done</a:t>
            </a:r>
            <a:r>
              <a:rPr lang="fr-FR" dirty="0"/>
              <a:t> = </a:t>
            </a:r>
            <a:r>
              <a:rPr lang="fr-FR" dirty="0" err="1"/>
              <a:t>true</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109</a:t>
            </a:fld>
            <a:endParaRPr lang="fr-FR" dirty="0"/>
          </a:p>
        </p:txBody>
      </p:sp>
    </p:spTree>
    <p:extLst>
      <p:ext uri="{BB962C8B-B14F-4D97-AF65-F5344CB8AC3E}">
        <p14:creationId xmlns:p14="http://schemas.microsoft.com/office/powerpoint/2010/main" val="134100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Evolutions de JavaScript</a:t>
            </a:r>
          </a:p>
        </p:txBody>
      </p:sp>
      <p:sp>
        <p:nvSpPr>
          <p:cNvPr id="3" name="Espace réservé du contenu 2"/>
          <p:cNvSpPr>
            <a:spLocks noGrp="1"/>
          </p:cNvSpPr>
          <p:nvPr>
            <p:ph idx="1"/>
          </p:nvPr>
        </p:nvSpPr>
        <p:spPr>
          <a:xfrm>
            <a:off x="457200" y="1600200"/>
            <a:ext cx="8651304" cy="4876800"/>
          </a:xfrm>
        </p:spPr>
        <p:txBody>
          <a:bodyPr/>
          <a:lstStyle/>
          <a:p>
            <a:pPr marL="0" indent="0">
              <a:buNone/>
            </a:pPr>
            <a:r>
              <a:rPr lang="fr-FR" dirty="0"/>
              <a:t>Le TC39 étudie les propositions d’évolutions de </a:t>
            </a:r>
            <a:r>
              <a:rPr lang="fr-FR" dirty="0" err="1"/>
              <a:t>ECMAScript</a:t>
            </a:r>
            <a:r>
              <a:rPr lang="fr-FR" dirty="0"/>
              <a:t>. Chaque proposition passe par 5 étapes:</a:t>
            </a:r>
          </a:p>
          <a:p>
            <a:r>
              <a:rPr lang="fr-FR" dirty="0"/>
              <a:t>0: </a:t>
            </a:r>
            <a:r>
              <a:rPr lang="fr-FR" dirty="0" err="1"/>
              <a:t>Strawman</a:t>
            </a:r>
            <a:r>
              <a:rPr lang="fr-FR" dirty="0"/>
              <a:t> – </a:t>
            </a:r>
            <a:r>
              <a:rPr lang="fr-FR" sz="2000" dirty="0"/>
              <a:t>suggestion d’un besoin, appel à idées</a:t>
            </a:r>
          </a:p>
          <a:p>
            <a:r>
              <a:rPr lang="fr-FR" dirty="0"/>
              <a:t>1: </a:t>
            </a:r>
            <a:r>
              <a:rPr lang="fr-FR" dirty="0" err="1"/>
              <a:t>Proposal</a:t>
            </a:r>
            <a:r>
              <a:rPr lang="fr-FR" dirty="0"/>
              <a:t> – </a:t>
            </a:r>
            <a:r>
              <a:rPr lang="fr-FR" sz="2000" dirty="0"/>
              <a:t>ébauche de solution, premiers </a:t>
            </a:r>
            <a:r>
              <a:rPr lang="fr-FR" sz="2000" dirty="0" err="1"/>
              <a:t>polyfills</a:t>
            </a:r>
            <a:r>
              <a:rPr lang="fr-FR" sz="2000" dirty="0"/>
              <a:t>/démos</a:t>
            </a:r>
          </a:p>
          <a:p>
            <a:r>
              <a:rPr lang="fr-FR" dirty="0"/>
              <a:t>2: </a:t>
            </a:r>
            <a:r>
              <a:rPr lang="fr-FR" dirty="0" err="1"/>
              <a:t>Draft</a:t>
            </a:r>
            <a:r>
              <a:rPr lang="fr-FR" dirty="0"/>
              <a:t> – </a:t>
            </a:r>
            <a:r>
              <a:rPr lang="fr-FR" sz="2000" dirty="0"/>
              <a:t>décrit précisément la syntaxe/API</a:t>
            </a:r>
          </a:p>
          <a:p>
            <a:r>
              <a:rPr lang="fr-FR" dirty="0"/>
              <a:t>3: Candidate – </a:t>
            </a:r>
            <a:r>
              <a:rPr lang="fr-FR" sz="2000" dirty="0"/>
              <a:t>signé par tout le comité, appel à implémentations</a:t>
            </a:r>
          </a:p>
          <a:p>
            <a:r>
              <a:rPr lang="fr-FR" dirty="0"/>
              <a:t>4: </a:t>
            </a:r>
            <a:r>
              <a:rPr lang="fr-FR" dirty="0" err="1"/>
              <a:t>Finished</a:t>
            </a:r>
            <a:r>
              <a:rPr lang="fr-FR" dirty="0"/>
              <a:t> – </a:t>
            </a:r>
            <a:r>
              <a:rPr lang="fr-FR" sz="2000" dirty="0"/>
              <a:t>prêt pour être inclus dans la prochaine version d’ES</a:t>
            </a:r>
          </a:p>
          <a:p>
            <a:endParaRPr lang="fr-FR" sz="2000" dirty="0"/>
          </a:p>
          <a:p>
            <a:pPr marL="0" indent="0">
              <a:buNone/>
            </a:pPr>
            <a:r>
              <a:rPr lang="fr-FR" sz="2000" dirty="0"/>
              <a:t>Les propositions et meetings du TC39 sont publics: </a:t>
            </a:r>
            <a:r>
              <a:rPr lang="fr-FR" sz="2000" dirty="0">
                <a:hlinkClick r:id="rId2"/>
              </a:rPr>
              <a:t>github.com/tc39</a:t>
            </a:r>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a:t>
            </a:fld>
            <a:endParaRPr lang="fr-FR" dirty="0"/>
          </a:p>
        </p:txBody>
      </p:sp>
      <p:sp>
        <p:nvSpPr>
          <p:cNvPr id="7" name="ZoneTexte 6"/>
          <p:cNvSpPr txBox="1"/>
          <p:nvPr/>
        </p:nvSpPr>
        <p:spPr>
          <a:xfrm>
            <a:off x="690059" y="5649734"/>
            <a:ext cx="7344816"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dirty="0"/>
              <a:t>Toute proposition avant le stage 4 peut être totalement abandonnée.</a:t>
            </a:r>
          </a:p>
          <a:p>
            <a:r>
              <a:rPr lang="fr-FR" dirty="0"/>
              <a:t>Toutefois, à partir du stage 3, le niveau de confiance est assez élevé.</a:t>
            </a:r>
          </a:p>
        </p:txBody>
      </p:sp>
    </p:spTree>
    <p:extLst>
      <p:ext uri="{BB962C8B-B14F-4D97-AF65-F5344CB8AC3E}">
        <p14:creationId xmlns:p14="http://schemas.microsoft.com/office/powerpoint/2010/main" val="22341878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un objet </a:t>
            </a:r>
            <a:r>
              <a:rPr lang="fr-FR" dirty="0" err="1"/>
              <a:t>itérable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110</a:t>
            </a:fld>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8" y="1484784"/>
            <a:ext cx="52482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653136"/>
            <a:ext cx="479107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25" y="5949280"/>
            <a:ext cx="23145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569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function</a:t>
            </a:r>
            <a:r>
              <a:rPr lang="fr-FR" dirty="0"/>
              <a:t>* et générateurs</a:t>
            </a:r>
          </a:p>
        </p:txBody>
      </p:sp>
      <p:sp>
        <p:nvSpPr>
          <p:cNvPr id="3" name="Espace réservé du contenu 2"/>
          <p:cNvSpPr>
            <a:spLocks noGrp="1"/>
          </p:cNvSpPr>
          <p:nvPr>
            <p:ph idx="1"/>
          </p:nvPr>
        </p:nvSpPr>
        <p:spPr/>
        <p:txBody>
          <a:bodyPr>
            <a:normAutofit/>
          </a:bodyPr>
          <a:lstStyle/>
          <a:p>
            <a:pPr marL="0" indent="0">
              <a:buNone/>
            </a:pPr>
            <a:r>
              <a:rPr lang="fr-FR" dirty="0"/>
              <a:t>Un générateur est un type spécial de fonction utilisé pour créer facilement des </a:t>
            </a:r>
            <a:r>
              <a:rPr lang="fr-FR" dirty="0" err="1"/>
              <a:t>itérateurs</a:t>
            </a:r>
            <a:r>
              <a:rPr lang="fr-FR" dirty="0"/>
              <a:t>. Il se déclare avec l’opérateur </a:t>
            </a:r>
            <a:r>
              <a:rPr lang="fr-FR" dirty="0" err="1">
                <a:latin typeface="Consolas" panose="020B0609020204030204" pitchFamily="49" charset="0"/>
                <a:cs typeface="Consolas" panose="020B0609020204030204" pitchFamily="49" charset="0"/>
              </a:rPr>
              <a:t>function</a:t>
            </a:r>
            <a:r>
              <a:rPr lang="fr-FR" b="1" dirty="0">
                <a:latin typeface="Consolas" panose="020B0609020204030204" pitchFamily="49" charset="0"/>
                <a:cs typeface="Consolas" panose="020B0609020204030204" pitchFamily="49" charset="0"/>
              </a:rPr>
              <a:t>*</a:t>
            </a:r>
            <a:r>
              <a:rPr lang="fr-FR" dirty="0"/>
              <a:t> et contient des instructions </a:t>
            </a:r>
            <a:r>
              <a:rPr lang="fr-FR" dirty="0" err="1">
                <a:latin typeface="Consolas" panose="020B0609020204030204" pitchFamily="49" charset="0"/>
                <a:cs typeface="Consolas" panose="020B0609020204030204" pitchFamily="49" charset="0"/>
              </a:rPr>
              <a:t>yield</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sz="2000" dirty="0" err="1">
                <a:latin typeface="Consolas" panose="020B0609020204030204" pitchFamily="49" charset="0"/>
                <a:cs typeface="Consolas" panose="020B0609020204030204" pitchFamily="49" charset="0"/>
              </a:rPr>
              <a:t>yield</a:t>
            </a:r>
            <a:r>
              <a:rPr lang="fr-FR" sz="2000" dirty="0"/>
              <a:t> permet de retourner une valeur et de mettre en pause l’exécution de la fonction jusqu’au prochain appel à </a:t>
            </a:r>
            <a:r>
              <a:rPr lang="fr-FR" sz="2000" dirty="0" err="1">
                <a:latin typeface="Consolas" panose="020B0609020204030204" pitchFamily="49" charset="0"/>
                <a:cs typeface="Consolas" panose="020B0609020204030204" pitchFamily="49" charset="0"/>
              </a:rPr>
              <a:t>next</a:t>
            </a:r>
            <a:r>
              <a:rPr lang="fr-FR" sz="2000" dirty="0">
                <a:latin typeface="Consolas" panose="020B0609020204030204" pitchFamily="49" charset="0"/>
                <a:cs typeface="Consolas" panose="020B0609020204030204" pitchFamily="49" charset="0"/>
              </a:rPr>
              <a:t>()</a:t>
            </a:r>
          </a:p>
          <a:p>
            <a:pPr marL="0" indent="0">
              <a:buNone/>
            </a:pPr>
            <a:r>
              <a:rPr lang="fr-FR" sz="2000" dirty="0">
                <a:cs typeface="Consolas" panose="020B0609020204030204" pitchFamily="49" charset="0"/>
              </a:rPr>
              <a:t>La fin du corps de fonction ou un </a:t>
            </a:r>
            <a:r>
              <a:rPr lang="fr-FR" sz="2000" dirty="0">
                <a:latin typeface="Consolas" panose="020B0609020204030204" pitchFamily="49" charset="0"/>
                <a:cs typeface="Consolas" panose="020B0609020204030204" pitchFamily="49" charset="0"/>
              </a:rPr>
              <a:t>return</a:t>
            </a:r>
            <a:r>
              <a:rPr lang="fr-FR" sz="2000" dirty="0">
                <a:cs typeface="Consolas" panose="020B0609020204030204" pitchFamily="49" charset="0"/>
              </a:rPr>
              <a:t> équivaut à la fin de l’itération.</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111</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96952"/>
            <a:ext cx="58293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509120"/>
            <a:ext cx="21240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18</a:t>
            </a:r>
          </a:p>
        </p:txBody>
      </p:sp>
    </p:spTree>
    <p:extLst>
      <p:ext uri="{BB962C8B-B14F-4D97-AF65-F5344CB8AC3E}">
        <p14:creationId xmlns:p14="http://schemas.microsoft.com/office/powerpoint/2010/main" val="1001742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3" name="Espace réservé du contenu 2"/>
          <p:cNvSpPr>
            <a:spLocks noGrp="1"/>
          </p:cNvSpPr>
          <p:nvPr>
            <p:ph idx="1"/>
          </p:nvPr>
        </p:nvSpPr>
        <p:spPr/>
        <p:txBody>
          <a:bodyPr/>
          <a:lstStyle/>
          <a:p>
            <a:pPr marL="0" indent="0">
              <a:buNone/>
            </a:pPr>
            <a:r>
              <a:rPr lang="fr-FR" sz="2000" dirty="0"/>
              <a:t>L’objet Proxy (ES6) permet d’intercepter et de personnaliser les opérations effectuées sur un objet.</a:t>
            </a:r>
          </a:p>
          <a:p>
            <a:pPr marL="0" indent="0">
              <a:buNone/>
            </a:pPr>
            <a:r>
              <a:rPr lang="fr-FR" sz="2000" dirty="0"/>
              <a:t>Il retourne une nouvelle référence objet, le Proxy. L’objet source reste inchangé. Par défaut, un Proxy est indiscernable de l’objet source.</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112</a:t>
            </a:fld>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12976"/>
            <a:ext cx="54959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804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et </a:t>
            </a:r>
            <a:r>
              <a:rPr lang="fr-FR" dirty="0" err="1"/>
              <a:t>réfléxivité</a:t>
            </a:r>
            <a:endParaRPr lang="fr-FR" dirty="0"/>
          </a:p>
        </p:txBody>
      </p:sp>
      <p:sp>
        <p:nvSpPr>
          <p:cNvPr id="3" name="Espace réservé du contenu 2"/>
          <p:cNvSpPr>
            <a:spLocks noGrp="1"/>
          </p:cNvSpPr>
          <p:nvPr>
            <p:ph idx="1"/>
          </p:nvPr>
        </p:nvSpPr>
        <p:spPr>
          <a:xfrm>
            <a:off x="457200" y="1600200"/>
            <a:ext cx="8435280" cy="4876800"/>
          </a:xfrm>
        </p:spPr>
        <p:txBody>
          <a:bodyPr>
            <a:normAutofit/>
          </a:bodyPr>
          <a:lstStyle/>
          <a:p>
            <a:pPr marL="0" indent="0">
              <a:buNone/>
            </a:pPr>
            <a:r>
              <a:rPr lang="fr-FR" sz="2000" dirty="0"/>
              <a:t>Les </a:t>
            </a:r>
            <a:r>
              <a:rPr lang="fr-FR" sz="2000" dirty="0" err="1"/>
              <a:t>Proxies</a:t>
            </a:r>
            <a:r>
              <a:rPr lang="fr-FR" sz="2000" dirty="0"/>
              <a:t> amènent à JavaScript une capacité inédite, celle de redéfinir des opérations internes du langage:</a:t>
            </a:r>
          </a:p>
          <a:p>
            <a:r>
              <a:rPr lang="fr-FR" sz="2000" dirty="0"/>
              <a:t>énumération et description des propriétés</a:t>
            </a:r>
          </a:p>
          <a:p>
            <a:r>
              <a:rPr lang="fr-FR" sz="2000" dirty="0"/>
              <a:t>définition, assignation et suppression de propriétés</a:t>
            </a:r>
          </a:p>
          <a:p>
            <a:r>
              <a:rPr lang="fr-FR" sz="2000" dirty="0"/>
              <a:t>invocations de fonctions et de constructeurs</a:t>
            </a:r>
          </a:p>
          <a:p>
            <a:r>
              <a:rPr lang="fr-FR" sz="2000" dirty="0"/>
              <a:t>assignation et récupération du prototype</a:t>
            </a:r>
          </a:p>
          <a:p>
            <a:endParaRPr lang="fr-FR" sz="2000" dirty="0"/>
          </a:p>
          <a:p>
            <a:pPr marL="0" indent="0">
              <a:buNone/>
            </a:pPr>
            <a:r>
              <a:rPr lang="fr-FR" sz="2000" dirty="0"/>
              <a:t>Ce type de capacité s’appelle la </a:t>
            </a:r>
            <a:r>
              <a:rPr lang="fr-FR" sz="2000" b="1" dirty="0"/>
              <a:t>réflexion</a:t>
            </a:r>
            <a:r>
              <a:rPr lang="fr-FR" sz="2000" dirty="0"/>
              <a:t>, </a:t>
            </a:r>
            <a:r>
              <a:rPr lang="fr-FR" sz="2000" dirty="0" err="1"/>
              <a:t>c-à-d</a:t>
            </a:r>
            <a:r>
              <a:rPr lang="fr-FR" sz="2000" dirty="0"/>
              <a:t>. qu’un programme peut analyser/modifier son fonctionnement interne pendant son exécution.</a:t>
            </a:r>
          </a:p>
          <a:p>
            <a:endParaRPr lang="fr-FR" sz="2000" dirty="0"/>
          </a:p>
          <a:p>
            <a:pPr marL="0" indent="0">
              <a:buNone/>
            </a:pPr>
            <a:r>
              <a:rPr lang="fr-FR" sz="2000" dirty="0"/>
              <a:t>Cette API présente donc un fort potentiel actuellement sous-exploité, mais il n’existe pas de </a:t>
            </a:r>
            <a:r>
              <a:rPr lang="fr-FR" sz="2000" i="1" dirty="0" err="1"/>
              <a:t>polyfill</a:t>
            </a:r>
            <a:r>
              <a:rPr lang="fr-FR" sz="2000" dirty="0"/>
              <a:t> ou d’équivalent en code ES5.</a:t>
            </a:r>
          </a:p>
          <a:p>
            <a:pPr marL="0" indent="0">
              <a:buNone/>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113</a:t>
            </a:fld>
            <a:endParaRPr lang="fr-FR" dirty="0"/>
          </a:p>
        </p:txBody>
      </p:sp>
    </p:spTree>
    <p:extLst>
      <p:ext uri="{BB962C8B-B14F-4D97-AF65-F5344CB8AC3E}">
        <p14:creationId xmlns:p14="http://schemas.microsoft.com/office/powerpoint/2010/main" val="1875598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a:t>
            </a:r>
            <a:r>
              <a:rPr lang="fr-FR" dirty="0" err="1"/>
              <a:t>traps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3817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415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Reflect</a:t>
            </a:r>
            <a:endParaRPr lang="fr-FR" dirty="0"/>
          </a:p>
        </p:txBody>
      </p:sp>
      <p:sp>
        <p:nvSpPr>
          <p:cNvPr id="3" name="Espace réservé du contenu 2"/>
          <p:cNvSpPr>
            <a:spLocks noGrp="1"/>
          </p:cNvSpPr>
          <p:nvPr>
            <p:ph idx="1"/>
          </p:nvPr>
        </p:nvSpPr>
        <p:spPr>
          <a:xfrm>
            <a:off x="457200" y="1600200"/>
            <a:ext cx="8291264" cy="4876800"/>
          </a:xfrm>
        </p:spPr>
        <p:txBody>
          <a:bodyPr/>
          <a:lstStyle/>
          <a:p>
            <a:pPr marL="0" indent="0">
              <a:buNone/>
            </a:pPr>
            <a:r>
              <a:rPr lang="fr-FR" dirty="0"/>
              <a:t>Les Proxy sont arrivés accompagnés d’une autre API, </a:t>
            </a:r>
            <a:r>
              <a:rPr lang="fr-FR" b="1" dirty="0" err="1">
                <a:cs typeface="Consolas" panose="020B0609020204030204" pitchFamily="49" charset="0"/>
              </a:rPr>
              <a:t>Reflect</a:t>
            </a:r>
            <a:r>
              <a:rPr lang="fr-FR" b="1" dirty="0">
                <a:cs typeface="Consolas" panose="020B0609020204030204" pitchFamily="49" charset="0"/>
              </a:rPr>
              <a:t>,</a:t>
            </a:r>
            <a:r>
              <a:rPr lang="fr-FR" dirty="0"/>
              <a:t> qui traduit cette capacité de réflexion du langage.</a:t>
            </a:r>
          </a:p>
          <a:p>
            <a:pPr marL="0" indent="0">
              <a:buNone/>
            </a:pPr>
            <a:r>
              <a:rPr lang="fr-FR" dirty="0"/>
              <a:t>L’objet </a:t>
            </a:r>
            <a:r>
              <a:rPr lang="fr-FR" dirty="0" err="1">
                <a:latin typeface="Consolas" panose="020B0609020204030204" pitchFamily="49" charset="0"/>
                <a:cs typeface="Consolas" panose="020B0609020204030204" pitchFamily="49" charset="0"/>
              </a:rPr>
              <a:t>Reflect</a:t>
            </a:r>
            <a:r>
              <a:rPr lang="fr-FR" dirty="0"/>
              <a:t> contient un ensemble de méthodes reproduisant le comportement par défaut du langage pour les différentes trappes de Proxy.</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302224"/>
            <a:ext cx="64960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3630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d’utilisation des Proxy</a:t>
            </a:r>
          </a:p>
        </p:txBody>
      </p:sp>
      <p:sp>
        <p:nvSpPr>
          <p:cNvPr id="3" name="Espace réservé du contenu 2"/>
          <p:cNvSpPr>
            <a:spLocks noGrp="1"/>
          </p:cNvSpPr>
          <p:nvPr>
            <p:ph idx="1"/>
          </p:nvPr>
        </p:nvSpPr>
        <p:spPr/>
        <p:txBody>
          <a:bodyPr>
            <a:normAutofit/>
          </a:bodyPr>
          <a:lstStyle/>
          <a:p>
            <a:r>
              <a:rPr lang="fr-FR" sz="2000" dirty="0" err="1"/>
              <a:t>Defensive</a:t>
            </a:r>
            <a:r>
              <a:rPr lang="fr-FR" sz="2000" dirty="0"/>
              <a:t> </a:t>
            </a:r>
            <a:r>
              <a:rPr lang="fr-FR" sz="2000" dirty="0" err="1"/>
              <a:t>objects</a:t>
            </a:r>
            <a:r>
              <a:rPr lang="fr-FR" sz="2000" dirty="0"/>
              <a:t>: empêcher la mutation directe d’un objet, rejeter une exception lors de l’accès à une propriété non définie…</a:t>
            </a:r>
          </a:p>
          <a:p>
            <a:r>
              <a:rPr lang="fr-FR" sz="2000" dirty="0" err="1"/>
              <a:t>Watchers</a:t>
            </a:r>
            <a:r>
              <a:rPr lang="fr-FR" sz="2000" dirty="0"/>
              <a:t>: Pub/</a:t>
            </a:r>
            <a:r>
              <a:rPr lang="fr-FR" sz="2000" dirty="0" err="1"/>
              <a:t>Sub</a:t>
            </a:r>
            <a:r>
              <a:rPr lang="fr-FR" sz="2000" dirty="0"/>
              <a:t> sur les mutations d’un objet </a:t>
            </a:r>
            <a:r>
              <a:rPr lang="fr-FR" sz="2000" dirty="0">
                <a:solidFill>
                  <a:schemeClr val="bg1">
                    <a:lumMod val="65000"/>
                  </a:schemeClr>
                </a:solidFill>
              </a:rPr>
              <a:t>(Vue.js, </a:t>
            </a:r>
            <a:r>
              <a:rPr lang="fr-FR" sz="2000" dirty="0" err="1">
                <a:solidFill>
                  <a:schemeClr val="bg1">
                    <a:lumMod val="65000"/>
                  </a:schemeClr>
                </a:solidFill>
              </a:rPr>
              <a:t>MobX</a:t>
            </a:r>
            <a:r>
              <a:rPr lang="fr-FR" sz="2000" dirty="0">
                <a:solidFill>
                  <a:schemeClr val="bg1">
                    <a:lumMod val="65000"/>
                  </a:schemeClr>
                </a:solidFill>
              </a:rPr>
              <a:t>)</a:t>
            </a:r>
          </a:p>
          <a:p>
            <a:r>
              <a:rPr lang="fr-FR" sz="2000" dirty="0"/>
              <a:t>Typage fort: valide le type ou la valeur assignée </a:t>
            </a:r>
            <a:r>
              <a:rPr lang="fr-FR" sz="2000" dirty="0">
                <a:solidFill>
                  <a:schemeClr val="bg1">
                    <a:lumMod val="65000"/>
                  </a:schemeClr>
                </a:solidFill>
              </a:rPr>
              <a:t>(objectmodel.js.org)</a:t>
            </a:r>
          </a:p>
          <a:p>
            <a:r>
              <a:rPr lang="fr-FR" sz="2000" dirty="0"/>
              <a:t>Cacher des propriétés privées</a:t>
            </a:r>
          </a:p>
          <a:p>
            <a:r>
              <a:rPr lang="fr-FR" sz="2000" dirty="0" err="1"/>
              <a:t>Mémoïsation</a:t>
            </a:r>
            <a:r>
              <a:rPr lang="fr-FR" sz="2000" dirty="0"/>
              <a:t> de fonctions</a:t>
            </a:r>
          </a:p>
          <a:p>
            <a:r>
              <a:rPr lang="fr-FR" sz="2000" dirty="0"/>
              <a:t>Mesures de performance et </a:t>
            </a:r>
            <a:r>
              <a:rPr lang="fr-FR" sz="2000" dirty="0" err="1"/>
              <a:t>debug</a:t>
            </a:r>
            <a:endParaRPr lang="fr-FR" sz="2000" dirty="0"/>
          </a:p>
          <a:p>
            <a:r>
              <a:rPr lang="fr-FR" sz="2000" dirty="0"/>
              <a:t>…</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19</a:t>
            </a:r>
          </a:p>
        </p:txBody>
      </p:sp>
    </p:spTree>
    <p:extLst>
      <p:ext uri="{BB962C8B-B14F-4D97-AF65-F5344CB8AC3E}">
        <p14:creationId xmlns:p14="http://schemas.microsoft.com/office/powerpoint/2010/main" val="3890817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fonctionnelle</a:t>
            </a:r>
          </a:p>
        </p:txBody>
      </p:sp>
      <p:sp>
        <p:nvSpPr>
          <p:cNvPr id="3" name="Sous-titre 2"/>
          <p:cNvSpPr>
            <a:spLocks noGrp="1"/>
          </p:cNvSpPr>
          <p:nvPr>
            <p:ph type="subTitle" idx="1"/>
          </p:nvPr>
        </p:nvSpPr>
        <p:spPr/>
        <p:txBody>
          <a:bodyPr/>
          <a:lstStyle/>
          <a:p>
            <a:r>
              <a:rPr lang="fr-FR" dirty="0"/>
              <a:t>Exos 20 à 22</a:t>
            </a:r>
          </a:p>
        </p:txBody>
      </p:sp>
      <p:sp>
        <p:nvSpPr>
          <p:cNvPr id="4" name="Espace réservé de la date 3"/>
          <p:cNvSpPr>
            <a:spLocks noGrp="1"/>
          </p:cNvSpPr>
          <p:nvPr>
            <p:ph type="dt" sz="half" idx="10"/>
          </p:nvPr>
        </p:nvSpPr>
        <p:spPr/>
        <p:txBody>
          <a:bodyPr/>
          <a:lstStyle/>
          <a:p>
            <a:fld id="{32D6473C-0675-4746-B455-2ED37702078D}"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117</a:t>
            </a:fld>
            <a:endParaRPr lang="fr-FR" dirty="0"/>
          </a:p>
        </p:txBody>
      </p:sp>
    </p:spTree>
    <p:extLst>
      <p:ext uri="{BB962C8B-B14F-4D97-AF65-F5344CB8AC3E}">
        <p14:creationId xmlns:p14="http://schemas.microsoft.com/office/powerpoint/2010/main" val="23298190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lstStyle/>
          <a:p>
            <a:r>
              <a:rPr lang="fr-FR" dirty="0"/>
              <a:t>Décomposer un problème en fonctions atomiques, génériques et composables</a:t>
            </a:r>
          </a:p>
          <a:p>
            <a:r>
              <a:rPr lang="fr-FR" dirty="0"/>
              <a:t>Privilégier les fonctions </a:t>
            </a:r>
            <a:r>
              <a:rPr lang="fr-FR" b="1" dirty="0"/>
              <a:t>pures</a:t>
            </a:r>
            <a:r>
              <a:rPr lang="fr-FR" dirty="0"/>
              <a:t>, c’est-à-dire n’utilisant pas de variables libres et n’ayant pas d’effets de bord</a:t>
            </a:r>
          </a:p>
          <a:p>
            <a:r>
              <a:rPr lang="fr-FR" dirty="0"/>
              <a:t>Eviter les mutations d’objets de données</a:t>
            </a:r>
          </a:p>
          <a:p>
            <a:endParaRPr lang="fr-FR" dirty="0"/>
          </a:p>
          <a:p>
            <a:pPr marL="0" indent="0">
              <a:buNone/>
            </a:pPr>
            <a:r>
              <a:rPr lang="fr-FR" i="1" u="sng" dirty="0"/>
              <a:t>Objectifs:</a:t>
            </a:r>
          </a:p>
          <a:p>
            <a:r>
              <a:rPr lang="fr-FR" dirty="0"/>
              <a:t>avoir un code plus prévisible</a:t>
            </a:r>
          </a:p>
          <a:p>
            <a:r>
              <a:rPr lang="fr-FR" dirty="0"/>
              <a:t>réduire la charge mentale du développeur</a:t>
            </a:r>
          </a:p>
          <a:p>
            <a:r>
              <a:rPr lang="fr-FR" dirty="0"/>
              <a:t>réduire le nombre de bugs</a:t>
            </a:r>
          </a:p>
          <a:p>
            <a:r>
              <a:rPr lang="fr-FR" dirty="0"/>
              <a:t>éliminer plus facilement le code mort</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118</a:t>
            </a:fld>
            <a:endParaRPr lang="fr-FR" dirty="0"/>
          </a:p>
        </p:txBody>
      </p:sp>
    </p:spTree>
    <p:extLst>
      <p:ext uri="{BB962C8B-B14F-4D97-AF65-F5344CB8AC3E}">
        <p14:creationId xmlns:p14="http://schemas.microsoft.com/office/powerpoint/2010/main" val="2399476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119</a:t>
            </a:fld>
            <a:endParaRPr lang="fr-FR" dirty="0"/>
          </a:p>
        </p:txBody>
      </p:sp>
      <p:sp>
        <p:nvSpPr>
          <p:cNvPr id="10" name="Titre 9"/>
          <p:cNvSpPr>
            <a:spLocks noGrp="1"/>
          </p:cNvSpPr>
          <p:nvPr>
            <p:ph type="title"/>
          </p:nvPr>
        </p:nvSpPr>
        <p:spPr/>
        <p:txBody>
          <a:bodyPr>
            <a:normAutofit/>
          </a:bodyPr>
          <a:lstStyle/>
          <a:p>
            <a:r>
              <a:rPr lang="fr-FR" dirty="0"/>
              <a:t>Récursivité</a:t>
            </a:r>
          </a:p>
        </p:txBody>
      </p:sp>
      <p:sp>
        <p:nvSpPr>
          <p:cNvPr id="11" name="Espace réservé du contenu 2"/>
          <p:cNvSpPr>
            <a:spLocks noGrp="1"/>
          </p:cNvSpPr>
          <p:nvPr>
            <p:ph idx="1"/>
          </p:nvPr>
        </p:nvSpPr>
        <p:spPr>
          <a:xfrm>
            <a:off x="457200" y="1628800"/>
            <a:ext cx="8219256" cy="3456384"/>
          </a:xfrm>
        </p:spPr>
        <p:txBody>
          <a:bodyPr/>
          <a:lstStyle/>
          <a:p>
            <a:pPr marL="0" indent="0">
              <a:buNone/>
            </a:pPr>
            <a:r>
              <a:rPr lang="fr-FR" dirty="0"/>
              <a:t>Une fonction récursive s’invoque elle-même avec d’autres arguments, jusqu’à atteindre une condition d’arrêt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2" name="ZoneTexte 11"/>
          <p:cNvSpPr txBox="1"/>
          <p:nvPr/>
        </p:nvSpPr>
        <p:spPr>
          <a:xfrm>
            <a:off x="1086759" y="5445224"/>
            <a:ext cx="712879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Un pattern utile mais peu lisible et avec un risque de boucle infinie.</a:t>
            </a:r>
            <a:br>
              <a:rPr lang="fr-FR" dirty="0"/>
            </a:br>
            <a:r>
              <a:rPr lang="fr-FR" b="1" u="sng" dirty="0"/>
              <a:t>Recommandé:</a:t>
            </a:r>
            <a:r>
              <a:rPr lang="fr-FR" b="1" dirty="0"/>
              <a:t> </a:t>
            </a:r>
            <a:r>
              <a:rPr lang="fr-FR" dirty="0"/>
              <a:t>à utiliser pour des fonctions minimalistes, en explicitant avec des commentaires leur caractère récursif.</a:t>
            </a: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814638"/>
            <a:ext cx="70580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4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Versions d’</a:t>
            </a:r>
            <a:r>
              <a:rPr lang="fr-FR" dirty="0" err="1"/>
              <a:t>ECMAScript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3"/>
            <a:ext cx="8964488" cy="240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2"/>
          <p:cNvSpPr>
            <a:spLocks noGrp="1"/>
          </p:cNvSpPr>
          <p:nvPr>
            <p:ph idx="1"/>
          </p:nvPr>
        </p:nvSpPr>
        <p:spPr>
          <a:xfrm>
            <a:off x="457200" y="3888694"/>
            <a:ext cx="8229600" cy="2588306"/>
          </a:xfrm>
        </p:spPr>
        <p:txBody>
          <a:bodyPr>
            <a:normAutofit fontScale="92500"/>
          </a:bodyPr>
          <a:lstStyle/>
          <a:p>
            <a:pPr marL="0" indent="0">
              <a:spcBef>
                <a:spcPts val="1800"/>
              </a:spcBef>
              <a:buNone/>
            </a:pPr>
            <a:r>
              <a:rPr lang="en-US" dirty="0"/>
              <a:t>Un </a:t>
            </a:r>
            <a:r>
              <a:rPr lang="en-US" dirty="0" err="1"/>
              <a:t>délai</a:t>
            </a:r>
            <a:r>
              <a:rPr lang="en-US" dirty="0"/>
              <a:t> long entre draft initial et release </a:t>
            </a:r>
            <a:r>
              <a:rPr lang="en-US" dirty="0" err="1"/>
              <a:t>implique</a:t>
            </a:r>
            <a:r>
              <a:rPr lang="en-US" dirty="0"/>
              <a:t> beaucoup </a:t>
            </a:r>
            <a:r>
              <a:rPr lang="en-US" dirty="0" err="1"/>
              <a:t>d’implémentations</a:t>
            </a:r>
            <a:r>
              <a:rPr lang="en-US" dirty="0"/>
              <a:t> </a:t>
            </a:r>
            <a:r>
              <a:rPr lang="en-US" dirty="0" err="1"/>
              <a:t>spécifiques</a:t>
            </a:r>
            <a:r>
              <a:rPr lang="en-US" dirty="0"/>
              <a:t> par </a:t>
            </a:r>
            <a:r>
              <a:rPr lang="en-US" dirty="0" err="1"/>
              <a:t>navigateur</a:t>
            </a:r>
            <a:r>
              <a:rPr lang="en-US" dirty="0"/>
              <a:t>.</a:t>
            </a:r>
          </a:p>
          <a:p>
            <a:pPr marL="0" indent="0">
              <a:spcBef>
                <a:spcPts val="1800"/>
              </a:spcBef>
              <a:buNone/>
            </a:pPr>
            <a:r>
              <a:rPr lang="en-US" dirty="0"/>
              <a:t>Le TC39 a </a:t>
            </a:r>
            <a:r>
              <a:rPr lang="en-US" dirty="0" err="1"/>
              <a:t>donc</a:t>
            </a:r>
            <a:r>
              <a:rPr lang="en-US" dirty="0"/>
              <a:t> </a:t>
            </a:r>
            <a:r>
              <a:rPr lang="en-US" dirty="0" err="1"/>
              <a:t>décidé</a:t>
            </a:r>
            <a:r>
              <a:rPr lang="en-US" dirty="0"/>
              <a:t> de passer à un </a:t>
            </a:r>
            <a:r>
              <a:rPr lang="en-US" dirty="0" err="1"/>
              <a:t>rythme</a:t>
            </a:r>
            <a:r>
              <a:rPr lang="en-US" dirty="0"/>
              <a:t> de release </a:t>
            </a:r>
            <a:r>
              <a:rPr lang="en-US" dirty="0" err="1"/>
              <a:t>annuel</a:t>
            </a:r>
            <a:r>
              <a:rPr lang="en-US" dirty="0"/>
              <a:t> à </a:t>
            </a:r>
            <a:r>
              <a:rPr lang="en-US" dirty="0" err="1"/>
              <a:t>partir</a:t>
            </a:r>
            <a:r>
              <a:rPr lang="en-US" dirty="0"/>
              <a:t> de ES6, </a:t>
            </a:r>
            <a:r>
              <a:rPr lang="en-US" dirty="0" err="1"/>
              <a:t>renommé</a:t>
            </a:r>
            <a:r>
              <a:rPr lang="en-US" dirty="0"/>
              <a:t> </a:t>
            </a:r>
            <a:r>
              <a:rPr lang="en-US" b="1" dirty="0"/>
              <a:t>ES2015</a:t>
            </a:r>
          </a:p>
          <a:p>
            <a:pPr marL="0" indent="0">
              <a:spcBef>
                <a:spcPts val="1800"/>
              </a:spcBef>
              <a:buNone/>
            </a:pPr>
            <a:r>
              <a:rPr lang="en-US" dirty="0" err="1"/>
              <a:t>Depuis</a:t>
            </a:r>
            <a:r>
              <a:rPr lang="en-US" dirty="0"/>
              <a:t> 2015, </a:t>
            </a:r>
            <a:r>
              <a:rPr lang="en-US" dirty="0" err="1"/>
              <a:t>une</a:t>
            </a:r>
            <a:r>
              <a:rPr lang="en-US" dirty="0"/>
              <a:t> nouvelle version de la </a:t>
            </a:r>
            <a:r>
              <a:rPr lang="en-US" dirty="0" err="1"/>
              <a:t>spécification</a:t>
            </a:r>
            <a:r>
              <a:rPr lang="en-US" dirty="0"/>
              <a:t> </a:t>
            </a:r>
            <a:r>
              <a:rPr lang="en-US" dirty="0" err="1"/>
              <a:t>ECMAScript</a:t>
            </a:r>
            <a:r>
              <a:rPr lang="en-US" dirty="0"/>
              <a:t> </a:t>
            </a:r>
            <a:r>
              <a:rPr lang="en-US" dirty="0" err="1"/>
              <a:t>est</a:t>
            </a:r>
            <a:r>
              <a:rPr lang="en-US" dirty="0"/>
              <a:t> </a:t>
            </a:r>
            <a:r>
              <a:rPr lang="en-US" dirty="0" err="1"/>
              <a:t>publiée</a:t>
            </a:r>
            <a:r>
              <a:rPr lang="en-US" dirty="0"/>
              <a:t> </a:t>
            </a:r>
            <a:r>
              <a:rPr lang="en-US" dirty="0" err="1"/>
              <a:t>chaque</a:t>
            </a:r>
            <a:r>
              <a:rPr lang="en-US" dirty="0"/>
              <a:t> </a:t>
            </a:r>
            <a:r>
              <a:rPr lang="en-US" dirty="0" err="1"/>
              <a:t>année</a:t>
            </a:r>
            <a:r>
              <a:rPr lang="en-US" dirty="0"/>
              <a:t>: ES2016, ES2017…</a:t>
            </a:r>
            <a:endParaRPr lang="fr-FR" dirty="0"/>
          </a:p>
          <a:p>
            <a:pPr marL="0" indent="0">
              <a:spcBef>
                <a:spcPts val="1800"/>
              </a:spcBef>
              <a:buNone/>
            </a:pPr>
            <a:endParaRPr lang="fr-FR" b="1" dirty="0"/>
          </a:p>
        </p:txBody>
      </p:sp>
    </p:spTree>
    <p:extLst>
      <p:ext uri="{BB962C8B-B14F-4D97-AF65-F5344CB8AC3E}">
        <p14:creationId xmlns:p14="http://schemas.microsoft.com/office/powerpoint/2010/main" val="335275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chaînables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068960"/>
            <a:ext cx="45720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20</a:t>
            </a:r>
          </a:p>
        </p:txBody>
      </p:sp>
      <p:sp>
        <p:nvSpPr>
          <p:cNvPr id="11" name="Espace réservé du contenu 2"/>
          <p:cNvSpPr>
            <a:spLocks noGrp="1"/>
          </p:cNvSpPr>
          <p:nvPr>
            <p:ph idx="1"/>
          </p:nvPr>
        </p:nvSpPr>
        <p:spPr>
          <a:xfrm>
            <a:off x="457200" y="1600200"/>
            <a:ext cx="8229600" cy="5069160"/>
          </a:xfrm>
        </p:spPr>
        <p:txBody>
          <a:bodyPr>
            <a:normAutofit fontScale="77500" lnSpcReduction="20000"/>
          </a:bodyPr>
          <a:lstStyle/>
          <a:p>
            <a:pPr marL="0" indent="0">
              <a:lnSpc>
                <a:spcPct val="120000"/>
              </a:lnSpc>
              <a:buNone/>
            </a:pPr>
            <a:r>
              <a:rPr lang="fr-FR" sz="2600" dirty="0"/>
              <a:t>Une méthode chaînable retourne son propre contexte d’exécution (</a:t>
            </a:r>
            <a:r>
              <a:rPr lang="fr-FR" sz="2600" dirty="0">
                <a:latin typeface="Consolas" panose="020B0609020204030204" pitchFamily="49" charset="0"/>
                <a:cs typeface="Consolas" panose="020B0609020204030204" pitchFamily="49" charset="0"/>
              </a:rPr>
              <a:t>return </a:t>
            </a:r>
            <a:r>
              <a:rPr lang="fr-FR" sz="2600" dirty="0" err="1">
                <a:latin typeface="Consolas" panose="020B0609020204030204" pitchFamily="49" charset="0"/>
                <a:cs typeface="Consolas" panose="020B0609020204030204" pitchFamily="49" charset="0"/>
              </a:rPr>
              <a:t>this</a:t>
            </a:r>
            <a:r>
              <a:rPr lang="fr-FR" sz="2600" dirty="0"/>
              <a:t>) ou un objet du même type/prototype de façon à pouvoir chaîner les appels.</a:t>
            </a:r>
            <a:br>
              <a:rPr lang="fr-FR" sz="2000" dirty="0"/>
            </a:br>
            <a:br>
              <a:rPr lang="fr-FR" dirty="0"/>
            </a:br>
            <a:r>
              <a:rPr lang="fr-FR" sz="2000" i="1" dirty="0">
                <a:solidFill>
                  <a:schemeClr val="bg1">
                    <a:lumMod val="50000"/>
                  </a:schemeClr>
                </a:solidFill>
              </a:rPr>
              <a:t>exemple: </a:t>
            </a:r>
            <a:r>
              <a:rPr lang="fr-FR" sz="2000" i="1" dirty="0" err="1">
                <a:solidFill>
                  <a:schemeClr val="bg1">
                    <a:lumMod val="50000"/>
                  </a:schemeClr>
                </a:solidFill>
                <a:latin typeface="Consolas" panose="020B0609020204030204" pitchFamily="49" charset="0"/>
                <a:cs typeface="Consolas" panose="020B0609020204030204" pitchFamily="49" charset="0"/>
              </a:rPr>
              <a:t>map</a:t>
            </a:r>
            <a:r>
              <a:rPr lang="fr-FR" sz="2000" i="1" dirty="0">
                <a:solidFill>
                  <a:schemeClr val="bg1">
                    <a:lumMod val="50000"/>
                  </a:schemeClr>
                </a:solidFill>
              </a:rPr>
              <a:t> et </a:t>
            </a:r>
            <a:r>
              <a:rPr lang="fr-FR" sz="2000" i="1" dirty="0" err="1">
                <a:solidFill>
                  <a:schemeClr val="bg1">
                    <a:lumMod val="50000"/>
                  </a:schemeClr>
                </a:solidFill>
                <a:latin typeface="Consolas" panose="020B0609020204030204" pitchFamily="49" charset="0"/>
                <a:cs typeface="Consolas" panose="020B0609020204030204" pitchFamily="49" charset="0"/>
              </a:rPr>
              <a:t>filter</a:t>
            </a:r>
            <a:r>
              <a:rPr lang="fr-FR" sz="2000" i="1" dirty="0">
                <a:solidFill>
                  <a:schemeClr val="bg1">
                    <a:lumMod val="50000"/>
                  </a:schemeClr>
                </a:solidFill>
              </a:rPr>
              <a:t> de </a:t>
            </a:r>
            <a:r>
              <a:rPr lang="fr-FR" sz="2000" i="1" dirty="0" err="1">
                <a:solidFill>
                  <a:schemeClr val="bg1">
                    <a:lumMod val="50000"/>
                  </a:schemeClr>
                </a:solidFill>
                <a:latin typeface="Consolas" panose="020B0609020204030204" pitchFamily="49" charset="0"/>
                <a:cs typeface="Consolas" panose="020B0609020204030204" pitchFamily="49" charset="0"/>
              </a:rPr>
              <a:t>Array.prototype</a:t>
            </a: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lnSpc>
                <a:spcPct val="120000"/>
              </a:lnSpc>
              <a:buNone/>
            </a:pPr>
            <a:endParaRPr lang="fr-FR" sz="2000" dirty="0"/>
          </a:p>
          <a:p>
            <a:pPr marL="0" indent="0">
              <a:lnSpc>
                <a:spcPct val="120000"/>
              </a:lnSpc>
              <a:buNone/>
            </a:pPr>
            <a:r>
              <a:rPr lang="fr-FR" sz="2600" dirty="0"/>
              <a:t>Les API chaînables apportent un confort à l’utilisation en réduisant des séquences d’instructions fonctionnelles à une seule expression. </a:t>
            </a:r>
          </a:p>
          <a:p>
            <a:pPr marL="0" indent="0">
              <a:lnSpc>
                <a:spcPct val="120000"/>
              </a:lnSpc>
              <a:buNone/>
            </a:pPr>
            <a:r>
              <a:rPr lang="fr-FR" sz="2600" dirty="0"/>
              <a:t>Elles ont fait le succès de </a:t>
            </a:r>
            <a:r>
              <a:rPr lang="fr-FR" sz="2600" dirty="0" err="1"/>
              <a:t>libs</a:t>
            </a:r>
            <a:r>
              <a:rPr lang="fr-FR" sz="2600" dirty="0"/>
              <a:t> JS telles que jQuery ou </a:t>
            </a:r>
            <a:r>
              <a:rPr lang="fr-FR" sz="2600" dirty="0" err="1"/>
              <a:t>lodash</a:t>
            </a:r>
            <a:r>
              <a:rPr lang="fr-FR" sz="2600" dirty="0"/>
              <a:t>.</a:t>
            </a:r>
          </a:p>
        </p:txBody>
      </p:sp>
    </p:spTree>
    <p:extLst>
      <p:ext uri="{BB962C8B-B14F-4D97-AF65-F5344CB8AC3E}">
        <p14:creationId xmlns:p14="http://schemas.microsoft.com/office/powerpoint/2010/main" val="34396634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de fonctions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121</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21</a:t>
            </a:r>
          </a:p>
        </p:txBody>
      </p:sp>
      <p:sp>
        <p:nvSpPr>
          <p:cNvPr id="10"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La composition de fonctions consiste à créer une fonction composée qui appelle en série plusieurs autres fonctions, chacune avec la valeur de retour de la précédente:</a:t>
            </a:r>
          </a:p>
          <a:p>
            <a:pPr marL="0" indent="0" algn="ctr">
              <a:buNone/>
            </a:pPr>
            <a:r>
              <a:rPr lang="fr-FR" dirty="0">
                <a:latin typeface="Consolas" panose="020B0609020204030204" pitchFamily="49" charset="0"/>
                <a:cs typeface="Consolas" panose="020B0609020204030204" pitchFamily="49" charset="0"/>
              </a:rPr>
              <a:t>compose(</a:t>
            </a:r>
            <a:r>
              <a:rPr lang="fr-FR" dirty="0" err="1">
                <a:latin typeface="Consolas" panose="020B0609020204030204" pitchFamily="49" charset="0"/>
                <a:cs typeface="Consolas" panose="020B0609020204030204" pitchFamily="49" charset="0"/>
              </a:rPr>
              <a:t>f,g,h</a:t>
            </a:r>
            <a:r>
              <a:rPr lang="fr-FR" dirty="0">
                <a:latin typeface="Consolas" panose="020B0609020204030204" pitchFamily="49" charset="0"/>
                <a:cs typeface="Consolas" panose="020B0609020204030204" pitchFamily="49" charset="0"/>
              </a:rPr>
              <a:t>)(x) </a:t>
            </a:r>
            <a:r>
              <a:rPr lang="fr-FR" dirty="0">
                <a:latin typeface="Consolas" panose="020B0609020204030204" pitchFamily="49" charset="0"/>
                <a:cs typeface="Consolas" panose="020B0609020204030204" pitchFamily="49" charset="0"/>
                <a:sym typeface="Wingdings" panose="05000000000000000000" pitchFamily="2" charset="2"/>
              </a:rPr>
              <a:t> h(g(f(x)))</a:t>
            </a:r>
          </a:p>
          <a:p>
            <a:pPr marL="0" indent="0" algn="ctr">
              <a:buNone/>
            </a:pPr>
            <a:endParaRPr lang="fr-FR" dirty="0">
              <a:latin typeface="Consolas" panose="020B0609020204030204" pitchFamily="49" charset="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La composition de fonctions peut être une solution pertinente quand:</a:t>
            </a:r>
          </a:p>
          <a:p>
            <a:pPr lvl="1"/>
            <a:r>
              <a:rPr lang="fr-FR" sz="1800" dirty="0">
                <a:cs typeface="Consolas" panose="020B0609020204030204" pitchFamily="49" charset="0"/>
                <a:sym typeface="Wingdings" panose="05000000000000000000" pitchFamily="2" charset="2"/>
              </a:rPr>
              <a:t>une fonction est trop longue ou avec trop de paramètres</a:t>
            </a:r>
          </a:p>
          <a:p>
            <a:pPr lvl="1"/>
            <a:r>
              <a:rPr lang="fr-FR" sz="1800" dirty="0">
                <a:cs typeface="Consolas" panose="020B0609020204030204" pitchFamily="49" charset="0"/>
                <a:sym typeface="Wingdings" panose="05000000000000000000" pitchFamily="2" charset="2"/>
              </a:rPr>
              <a:t>une variable est utilisée une seule fois pour un calcul intermédiaire</a:t>
            </a:r>
          </a:p>
          <a:p>
            <a:pPr lvl="1"/>
            <a:r>
              <a:rPr lang="fr-FR" sz="1800" dirty="0">
                <a:cs typeface="Consolas" panose="020B0609020204030204" pitchFamily="49" charset="0"/>
                <a:sym typeface="Wingdings" panose="05000000000000000000" pitchFamily="2" charset="2"/>
              </a:rPr>
              <a:t>le développeur est tenté de copier-coller du code</a:t>
            </a:r>
            <a:endParaRPr lang="fr-FR" sz="1600" dirty="0">
              <a:cs typeface="Consolas" panose="020B0609020204030204" pitchFamily="49" charset="0"/>
              <a:sym typeface="Wingdings" panose="05000000000000000000" pitchFamily="2" charset="2"/>
            </a:endParaRPr>
          </a:p>
          <a:p>
            <a:pPr marL="0" indent="0">
              <a:buNone/>
            </a:pPr>
            <a:endParaRPr lang="fr-FR" sz="2000" dirty="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Comparée aux API chaînables, la composition de fonctions privilégie les fonctions indépendantes par rapport aux méthodes, ce qui évite de surcharger les objets avec un trop grand nombre de propriétés.</a:t>
            </a:r>
          </a:p>
          <a:p>
            <a:pPr>
              <a:buFontTx/>
              <a:buChar char="-"/>
            </a:pPr>
            <a:endParaRPr lang="fr-FR" sz="2000" dirty="0">
              <a:cs typeface="Consolas" panose="020B0609020204030204" pitchFamily="49" charset="0"/>
              <a:sym typeface="Wingdings" panose="05000000000000000000" pitchFamily="2" charset="2"/>
            </a:endParaRPr>
          </a:p>
        </p:txBody>
      </p:sp>
    </p:spTree>
    <p:extLst>
      <p:ext uri="{BB962C8B-B14F-4D97-AF65-F5344CB8AC3E}">
        <p14:creationId xmlns:p14="http://schemas.microsoft.com/office/powerpoint/2010/main" val="3781577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i="1" dirty="0">
                <a:solidFill>
                  <a:schemeClr val="bg1">
                    <a:lumMod val="65000"/>
                  </a:schemeClr>
                </a:solidFill>
              </a:rPr>
              <a:t>Tire son nom de </a:t>
            </a:r>
            <a:r>
              <a:rPr lang="fr-FR" sz="2000" i="1" dirty="0" err="1">
                <a:solidFill>
                  <a:schemeClr val="bg1">
                    <a:lumMod val="65000"/>
                  </a:schemeClr>
                </a:solidFill>
              </a:rPr>
              <a:t>Haskell</a:t>
            </a:r>
            <a:r>
              <a:rPr lang="fr-FR" sz="2000" i="1" dirty="0">
                <a:solidFill>
                  <a:schemeClr val="bg1">
                    <a:lumMod val="65000"/>
                  </a:schemeClr>
                </a:solidFill>
              </a:rPr>
              <a:t> Curry, un mathématicien qui a posé les bases de la programmation fonctionnelle.</a:t>
            </a:r>
            <a:br>
              <a:rPr lang="fr-FR" sz="2000" i="1" dirty="0">
                <a:solidFill>
                  <a:schemeClr val="bg1">
                    <a:lumMod val="65000"/>
                  </a:schemeClr>
                </a:solidFill>
              </a:rPr>
            </a:br>
            <a:endParaRPr lang="fr-FR" sz="2000" i="1" dirty="0">
              <a:solidFill>
                <a:schemeClr val="bg1">
                  <a:lumMod val="65000"/>
                </a:schemeClr>
              </a:solidFill>
            </a:endParaRPr>
          </a:p>
          <a:p>
            <a:pPr marL="0" indent="0">
              <a:buNone/>
            </a:pPr>
            <a:r>
              <a:rPr lang="fr-FR" sz="2000" dirty="0"/>
              <a:t>La </a:t>
            </a:r>
            <a:r>
              <a:rPr lang="fr-FR" sz="2000" b="1" dirty="0" err="1"/>
              <a:t>curryfication</a:t>
            </a:r>
            <a:r>
              <a:rPr lang="fr-FR" sz="2000" dirty="0"/>
              <a:t> consiste à transformer une fonction prenant plusieurs arguments en une fonction à un argument qui retourne une fonction sur le reste des arguments:</a:t>
            </a:r>
          </a:p>
          <a:p>
            <a:pPr marL="0" indent="0" algn="ctr">
              <a:buNone/>
            </a:pPr>
            <a:r>
              <a:rPr lang="fr-FR" dirty="0">
                <a:latin typeface="Consolas" panose="020B0609020204030204" pitchFamily="49" charset="0"/>
                <a:cs typeface="Consolas" panose="020B0609020204030204" pitchFamily="49" charset="0"/>
              </a:rPr>
              <a:t>f(</a:t>
            </a:r>
            <a:r>
              <a:rPr lang="fr-FR" dirty="0" err="1">
                <a:latin typeface="Consolas" panose="020B0609020204030204" pitchFamily="49" charset="0"/>
                <a:cs typeface="Consolas" panose="020B0609020204030204" pitchFamily="49" charset="0"/>
              </a:rPr>
              <a:t>a,b,c</a:t>
            </a:r>
            <a:r>
              <a:rPr lang="fr-FR" dirty="0">
                <a:latin typeface="Consolas" panose="020B0609020204030204" pitchFamily="49" charset="0"/>
                <a:cs typeface="Consolas" panose="020B0609020204030204" pitchFamily="49" charset="0"/>
              </a:rPr>
              <a:t>) </a:t>
            </a:r>
            <a:r>
              <a:rPr lang="fr-FR" dirty="0">
                <a:latin typeface="Consolas" panose="020B0609020204030204" pitchFamily="49" charset="0"/>
                <a:cs typeface="Consolas" panose="020B0609020204030204" pitchFamily="49" charset="0"/>
                <a:sym typeface="Wingdings" panose="05000000000000000000" pitchFamily="2" charset="2"/>
              </a:rPr>
              <a:t> curry(f)(a)(b)(c)</a:t>
            </a:r>
          </a:p>
          <a:p>
            <a:pPr marL="0" indent="0">
              <a:buNone/>
            </a:pPr>
            <a:endParaRPr lang="fr-FR" dirty="0"/>
          </a:p>
          <a:p>
            <a:pPr marL="0" indent="0">
              <a:buNone/>
            </a:pPr>
            <a:endParaRPr lang="fr-FR" dirty="0"/>
          </a:p>
          <a:p>
            <a:pPr marL="0" indent="0">
              <a:buNone/>
            </a:pPr>
            <a:endParaRPr lang="fr-FR" dirty="0"/>
          </a:p>
          <a:p>
            <a:pPr marL="0" indent="0">
              <a:buNone/>
            </a:pPr>
            <a:r>
              <a:rPr lang="fr-FR" sz="1800" dirty="0"/>
              <a:t>Une définition plus souple autorise à passer un nombre quelconque d’</a:t>
            </a:r>
            <a:r>
              <a:rPr lang="fr-FR" sz="1800" dirty="0" err="1"/>
              <a:t>args</a:t>
            </a:r>
            <a:r>
              <a:rPr lang="fr-FR" sz="1800" dirty="0"/>
              <a:t>:</a:t>
            </a:r>
            <a:br>
              <a:rPr lang="fr-FR" sz="1800" dirty="0"/>
            </a:br>
            <a:endParaRPr lang="fr-FR" sz="1800" dirty="0"/>
          </a:p>
          <a:p>
            <a:pPr marL="0" indent="0" algn="ctr">
              <a:buNone/>
            </a:pPr>
            <a:r>
              <a:rPr lang="fr-FR" sz="1800" dirty="0">
                <a:latin typeface="Consolas" panose="020B0609020204030204" pitchFamily="49" charset="0"/>
                <a:cs typeface="Consolas" panose="020B0609020204030204" pitchFamily="49" charset="0"/>
                <a:sym typeface="Wingdings" panose="05000000000000000000" pitchFamily="2" charset="2"/>
              </a:rPr>
              <a:t>curry(f)(</a:t>
            </a:r>
            <a:r>
              <a:rPr lang="fr-FR" sz="1800" dirty="0" err="1">
                <a:latin typeface="Consolas" panose="020B0609020204030204" pitchFamily="49" charset="0"/>
                <a:cs typeface="Consolas" panose="020B0609020204030204" pitchFamily="49" charset="0"/>
                <a:sym typeface="Wingdings" panose="05000000000000000000" pitchFamily="2" charset="2"/>
              </a:rPr>
              <a:t>a,b</a:t>
            </a:r>
            <a:r>
              <a:rPr lang="fr-FR" sz="1800" dirty="0">
                <a:latin typeface="Consolas" panose="020B0609020204030204" pitchFamily="49" charset="0"/>
                <a:cs typeface="Consolas" panose="020B0609020204030204" pitchFamily="49" charset="0"/>
                <a:sym typeface="Wingdings" panose="05000000000000000000" pitchFamily="2" charset="2"/>
              </a:rPr>
              <a:t>)(c)  curry(f)(a)(</a:t>
            </a:r>
            <a:r>
              <a:rPr lang="fr-FR" sz="1800" dirty="0" err="1">
                <a:latin typeface="Consolas" panose="020B0609020204030204" pitchFamily="49" charset="0"/>
                <a:cs typeface="Consolas" panose="020B0609020204030204" pitchFamily="49" charset="0"/>
                <a:sym typeface="Wingdings" panose="05000000000000000000" pitchFamily="2" charset="2"/>
              </a:rPr>
              <a:t>b,c</a:t>
            </a:r>
            <a:r>
              <a:rPr lang="fr-FR" sz="1800" dirty="0">
                <a:latin typeface="Consolas" panose="020B0609020204030204" pitchFamily="49" charset="0"/>
                <a:cs typeface="Consolas" panose="020B0609020204030204" pitchFamily="49" charset="0"/>
                <a:sym typeface="Wingdings" panose="05000000000000000000" pitchFamily="2" charset="2"/>
              </a:rPr>
              <a:t>)  curry(f)(a)(b)(c)</a:t>
            </a:r>
          </a:p>
          <a:p>
            <a:pPr marL="0" indent="0">
              <a:buNone/>
            </a:pP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122</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920" y="4149080"/>
            <a:ext cx="6305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6811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dirty="0"/>
              <a:t>Cela permet d’appliquer une partie des arguments pour décliner une fonction générique en une version plus spécialisée :</a:t>
            </a:r>
            <a:br>
              <a:rPr lang="fr-FR" sz="2000" dirty="0"/>
            </a:br>
            <a:r>
              <a:rPr lang="fr-FR" sz="2000" dirty="0"/>
              <a:t>c’est ce qu’on appelle l’</a:t>
            </a:r>
            <a:r>
              <a:rPr lang="fr-FR" sz="2000" b="1" dirty="0"/>
              <a:t>application partielle.</a:t>
            </a:r>
          </a:p>
          <a:p>
            <a:endParaRPr lang="fr-FR" b="1"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7" y="4938685"/>
            <a:ext cx="82581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97" y="5802781"/>
            <a:ext cx="28289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0" y="2852936"/>
            <a:ext cx="38671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22</a:t>
            </a:r>
          </a:p>
        </p:txBody>
      </p:sp>
    </p:spTree>
    <p:extLst>
      <p:ext uri="{BB962C8B-B14F-4D97-AF65-F5344CB8AC3E}">
        <p14:creationId xmlns:p14="http://schemas.microsoft.com/office/powerpoint/2010/main" val="41222479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Application partielle avec </a:t>
            </a:r>
            <a:r>
              <a:rPr lang="fr-FR" dirty="0" err="1"/>
              <a:t>fn.bind</a:t>
            </a:r>
            <a:endParaRPr lang="fr-FR" dirty="0"/>
          </a:p>
        </p:txBody>
      </p:sp>
      <p:sp>
        <p:nvSpPr>
          <p:cNvPr id="3" name="Espace réservé du contenu 2"/>
          <p:cNvSpPr>
            <a:spLocks noGrp="1"/>
          </p:cNvSpPr>
          <p:nvPr>
            <p:ph idx="1"/>
          </p:nvPr>
        </p:nvSpPr>
        <p:spPr/>
        <p:txBody>
          <a:bodyPr/>
          <a:lstStyle/>
          <a:p>
            <a:pPr marL="0" indent="0">
              <a:buNone/>
            </a:pPr>
            <a:r>
              <a:rPr lang="fr-FR" dirty="0"/>
              <a:t>On peut également obtenir une application partielle d’une fonction avec la méthode </a:t>
            </a:r>
            <a:r>
              <a:rPr lang="fr-FR" dirty="0" err="1">
                <a:latin typeface="Consolas" panose="020B0609020204030204" pitchFamily="49" charset="0"/>
                <a:cs typeface="Consolas" panose="020B0609020204030204" pitchFamily="49" charset="0"/>
              </a:rPr>
              <a:t>bind</a:t>
            </a:r>
            <a:r>
              <a:rPr lang="fr-FR" dirty="0">
                <a:latin typeface="Consolas" panose="020B0609020204030204" pitchFamily="49" charset="0"/>
                <a:cs typeface="Consolas" panose="020B0609020204030204" pitchFamily="49" charset="0"/>
              </a:rPr>
              <a:t> </a:t>
            </a:r>
            <a:r>
              <a:rPr lang="fr-FR" dirty="0"/>
              <a:t>:</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124</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08920"/>
            <a:ext cx="68199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910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p:txBody>
          <a:bodyPr>
            <a:normAutofit/>
          </a:bodyPr>
          <a:lstStyle/>
          <a:p>
            <a:pPr marL="0" indent="0">
              <a:buNone/>
            </a:pPr>
            <a:r>
              <a:rPr lang="fr-FR" dirty="0"/>
              <a:t>Comment </a:t>
            </a:r>
            <a:r>
              <a:rPr lang="fr-FR" dirty="0" err="1"/>
              <a:t>refactor</a:t>
            </a:r>
            <a:r>
              <a:rPr lang="fr-FR" dirty="0"/>
              <a:t> un code et obtenir des fonctions pures, atomiques, génériques et composables ?</a:t>
            </a:r>
          </a:p>
          <a:p>
            <a:pPr marL="0" indent="0">
              <a:buNone/>
            </a:pPr>
            <a:r>
              <a:rPr lang="fr-FR" dirty="0"/>
              <a:t>Partons de cet exemple de code:</a:t>
            </a:r>
          </a:p>
          <a:p>
            <a:pPr marL="0" lvl="1" indent="0">
              <a:lnSpc>
                <a:spcPct val="90000"/>
              </a:lnSpc>
              <a:spcBef>
                <a:spcPts val="1800"/>
              </a:spcBef>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125</a:t>
            </a:fld>
            <a:endParaRPr lang="fr-FR" dirty="0"/>
          </a:p>
        </p:txBody>
      </p:sp>
      <p:sp>
        <p:nvSpPr>
          <p:cNvPr id="8" name="Rectangle 7"/>
          <p:cNvSpPr/>
          <p:nvPr/>
        </p:nvSpPr>
        <p:spPr>
          <a:xfrm>
            <a:off x="683568" y="3068960"/>
            <a:ext cx="7776864" cy="3046988"/>
          </a:xfrm>
          <a:prstGeom prst="rect">
            <a:avLst/>
          </a:prstGeom>
        </p:spPr>
        <p:txBody>
          <a:bodyPr wrap="square">
            <a:spAutoFit/>
          </a:bodyPr>
          <a:lstStyle/>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753240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126</a:t>
            </a:fld>
            <a:endParaRPr lang="fr-FR" dirty="0"/>
          </a:p>
        </p:txBody>
      </p:sp>
      <p:sp>
        <p:nvSpPr>
          <p:cNvPr id="9" name="ZoneTexte 8"/>
          <p:cNvSpPr txBox="1"/>
          <p:nvPr/>
        </p:nvSpPr>
        <p:spPr>
          <a:xfrm>
            <a:off x="323528" y="1772816"/>
            <a:ext cx="8496944" cy="4031873"/>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3" name="Rectangle 2"/>
          <p:cNvSpPr/>
          <p:nvPr/>
        </p:nvSpPr>
        <p:spPr>
          <a:xfrm>
            <a:off x="683568" y="3788752"/>
            <a:ext cx="86409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3568" y="3566376"/>
            <a:ext cx="576064" cy="22266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47055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127</a:t>
            </a:fld>
            <a:endParaRPr lang="fr-FR" dirty="0"/>
          </a:p>
        </p:txBody>
      </p:sp>
      <p:sp>
        <p:nvSpPr>
          <p:cNvPr id="9" name="ZoneTexte 8"/>
          <p:cNvSpPr txBox="1"/>
          <p:nvPr/>
        </p:nvSpPr>
        <p:spPr>
          <a:xfrm>
            <a:off x="323528" y="1772816"/>
            <a:ext cx="8496944" cy="4308872"/>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7" name="ZoneTexte 6"/>
          <p:cNvSpPr txBox="1"/>
          <p:nvPr/>
        </p:nvSpPr>
        <p:spPr>
          <a:xfrm>
            <a:off x="2555776" y="6081688"/>
            <a:ext cx="6408712"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Réassigner les variables non locales est un effet de bord </a:t>
            </a:r>
            <a:br>
              <a:rPr lang="fr-FR" i="1" dirty="0">
                <a:cs typeface="Consolas" panose="020B0609020204030204" pitchFamily="49" charset="0"/>
              </a:rPr>
            </a:br>
            <a:r>
              <a:rPr lang="fr-FR" i="1" dirty="0">
                <a:cs typeface="Consolas" panose="020B0609020204030204" pitchFamily="49" charset="0"/>
              </a:rPr>
              <a:t>qui mène souvent à des erreurs du développeur et des bugs.</a:t>
            </a:r>
          </a:p>
        </p:txBody>
      </p:sp>
      <p:sp>
        <p:nvSpPr>
          <p:cNvPr id="8" name="Rectangle 7"/>
          <p:cNvSpPr/>
          <p:nvPr/>
        </p:nvSpPr>
        <p:spPr>
          <a:xfrm>
            <a:off x="3635896" y="3068960"/>
            <a:ext cx="50405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09266" y="4725144"/>
            <a:ext cx="1702494"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30332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128</a:t>
            </a:fld>
            <a:endParaRPr lang="fr-FR" dirty="0"/>
          </a:p>
        </p:txBody>
      </p:sp>
      <p:sp>
        <p:nvSpPr>
          <p:cNvPr id="7" name="Rectangle 6"/>
          <p:cNvSpPr/>
          <p:nvPr/>
        </p:nvSpPr>
        <p:spPr>
          <a:xfrm>
            <a:off x="107504" y="1628800"/>
            <a:ext cx="9036496" cy="4770537"/>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9" name="Rectangle 8"/>
          <p:cNvSpPr/>
          <p:nvPr/>
        </p:nvSpPr>
        <p:spPr>
          <a:xfrm>
            <a:off x="493378" y="3356992"/>
            <a:ext cx="1054285"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93377" y="4364816"/>
            <a:ext cx="6238863"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8272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129</a:t>
            </a:fld>
            <a:endParaRPr lang="fr-FR" dirty="0"/>
          </a:p>
        </p:txBody>
      </p:sp>
      <p:sp>
        <p:nvSpPr>
          <p:cNvPr id="7" name="Rectangle 6"/>
          <p:cNvSpPr/>
          <p:nvPr/>
        </p:nvSpPr>
        <p:spPr>
          <a:xfrm>
            <a:off x="107504" y="1628800"/>
            <a:ext cx="9036496" cy="4524315"/>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627784" y="6081688"/>
            <a:ext cx="633670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1 fonction = 1 rôle ; Externaliser les effets de bord aide à décomposer un code et mieux analyser son fonctionnement</a:t>
            </a:r>
          </a:p>
        </p:txBody>
      </p:sp>
      <p:sp>
        <p:nvSpPr>
          <p:cNvPr id="9" name="Rectangle 8"/>
          <p:cNvSpPr/>
          <p:nvPr/>
        </p:nvSpPr>
        <p:spPr>
          <a:xfrm>
            <a:off x="2555776" y="3398044"/>
            <a:ext cx="982277" cy="2469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79512" y="5301208"/>
            <a:ext cx="6264696"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0346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Implémentation navigateur d’</a:t>
            </a:r>
            <a:r>
              <a:rPr lang="fr-FR" dirty="0" err="1"/>
              <a:t>ECMAScript</a:t>
            </a:r>
            <a:endParaRPr lang="fr-FR" dirty="0"/>
          </a:p>
        </p:txBody>
      </p:sp>
      <p:sp>
        <p:nvSpPr>
          <p:cNvPr id="3" name="Espace réservé du contenu 2"/>
          <p:cNvSpPr>
            <a:spLocks noGrp="1"/>
          </p:cNvSpPr>
          <p:nvPr>
            <p:ph idx="1"/>
          </p:nvPr>
        </p:nvSpPr>
        <p:spPr>
          <a:xfrm>
            <a:off x="457200" y="1600200"/>
            <a:ext cx="8686800" cy="4876800"/>
          </a:xfrm>
        </p:spPr>
        <p:txBody>
          <a:bodyPr/>
          <a:lstStyle/>
          <a:p>
            <a:pPr marL="0" indent="0">
              <a:buNone/>
            </a:pPr>
            <a:r>
              <a:rPr lang="fr-FR" dirty="0"/>
              <a:t>Conséquence du nouveau rythme annuel:</a:t>
            </a:r>
            <a:br>
              <a:rPr lang="fr-FR" dirty="0"/>
            </a:br>
            <a:r>
              <a:rPr lang="fr-FR" sz="1800" dirty="0"/>
              <a:t>un excellent support, exhaustif et homogène entre tous les navigateurs modernes</a:t>
            </a:r>
            <a:endParaRPr lang="fr-FR" dirty="0"/>
          </a:p>
          <a:p>
            <a:endParaRPr lang="fr-FR" dirty="0"/>
          </a:p>
          <a:p>
            <a:pPr marL="0" indent="0">
              <a:buNone/>
            </a:pPr>
            <a:r>
              <a:rPr lang="fr-FR" dirty="0"/>
              <a:t>Navigateurs dits</a:t>
            </a:r>
            <a:br>
              <a:rPr lang="fr-FR" dirty="0"/>
            </a:br>
            <a:r>
              <a:rPr lang="fr-FR" dirty="0"/>
              <a:t>« </a:t>
            </a:r>
            <a:r>
              <a:rPr lang="fr-FR" dirty="0" err="1">
                <a:solidFill>
                  <a:srgbClr val="00B050"/>
                </a:solidFill>
              </a:rPr>
              <a:t>evergreen</a:t>
            </a:r>
            <a:r>
              <a:rPr lang="fr-FR" dirty="0"/>
              <a:t> »</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636912"/>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614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130</a:t>
            </a:fld>
            <a:endParaRPr lang="fr-FR" dirty="0"/>
          </a:p>
        </p:txBody>
      </p:sp>
      <p:sp>
        <p:nvSpPr>
          <p:cNvPr id="7" name="Rectangle 6"/>
          <p:cNvSpPr/>
          <p:nvPr/>
        </p:nvSpPr>
        <p:spPr>
          <a:xfrm>
            <a:off x="107504" y="1412776"/>
            <a:ext cx="9036496" cy="3539430"/>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2555776" y="2708920"/>
            <a:ext cx="640871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76256" y="2943763"/>
            <a:ext cx="122413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347864" y="2943763"/>
            <a:ext cx="338437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843808" y="3429000"/>
            <a:ext cx="31683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4035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131</a:t>
            </a:fld>
            <a:endParaRPr lang="fr-FR" dirty="0"/>
          </a:p>
        </p:txBody>
      </p:sp>
      <p:sp>
        <p:nvSpPr>
          <p:cNvPr id="7" name="Rectangle 6"/>
          <p:cNvSpPr/>
          <p:nvPr/>
        </p:nvSpPr>
        <p:spPr>
          <a:xfrm>
            <a:off x="107504" y="1408232"/>
            <a:ext cx="9036496" cy="4308872"/>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1763688" y="6081688"/>
            <a:ext cx="72008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En éliminant variables libres et effets de bord, le code est devenu plus facilement décomposable en une série de fonctions spécialisées</a:t>
            </a:r>
          </a:p>
        </p:txBody>
      </p:sp>
      <p:sp>
        <p:nvSpPr>
          <p:cNvPr id="9" name="Rectangle 8"/>
          <p:cNvSpPr/>
          <p:nvPr/>
        </p:nvSpPr>
        <p:spPr>
          <a:xfrm>
            <a:off x="845992" y="2721378"/>
            <a:ext cx="163777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845992" y="3182243"/>
            <a:ext cx="1709784"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45992" y="3447244"/>
            <a:ext cx="91769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845992" y="3663305"/>
            <a:ext cx="1493760"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059832" y="4149080"/>
            <a:ext cx="561662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9228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132</a:t>
            </a:fld>
            <a:endParaRPr lang="fr-FR" dirty="0"/>
          </a:p>
        </p:txBody>
      </p:sp>
      <p:sp>
        <p:nvSpPr>
          <p:cNvPr id="7" name="Rectangle 6"/>
          <p:cNvSpPr/>
          <p:nvPr/>
        </p:nvSpPr>
        <p:spPr>
          <a:xfrm>
            <a:off x="107504" y="1412776"/>
            <a:ext cx="9036496" cy="4524315"/>
          </a:xfrm>
          <a:prstGeom prst="rect">
            <a:avLst/>
          </a:prstGeom>
        </p:spPr>
        <p:txBody>
          <a:bodyPr wrap="square">
            <a:spAutoFit/>
          </a:bodyPr>
          <a:lstStyle/>
          <a:p>
            <a:r>
              <a:rPr lang="en-US" sz="1600" dirty="0">
                <a:solidFill>
                  <a:srgbClr val="008000"/>
                </a:solidFill>
                <a:latin typeface="Consolas" panose="020B0609020204030204" pitchFamily="49" charset="0"/>
                <a:cs typeface="Consolas" panose="020B0609020204030204" pitchFamily="49" charset="0"/>
              </a:rPr>
              <a:t>// 4) </a:t>
            </a:r>
            <a:r>
              <a:rPr lang="en-US" sz="1600" dirty="0" err="1">
                <a:solidFill>
                  <a:srgbClr val="008000"/>
                </a:solidFill>
                <a:latin typeface="Consolas" panose="020B0609020204030204" pitchFamily="49" charset="0"/>
                <a:cs typeface="Consolas" panose="020B0609020204030204" pitchFamily="49" charset="0"/>
              </a:rPr>
              <a:t>rendre</a:t>
            </a:r>
            <a:r>
              <a:rPr lang="en-US" sz="1600" dirty="0">
                <a:solidFill>
                  <a:srgbClr val="008000"/>
                </a:solidFill>
                <a:latin typeface="Consolas" panose="020B0609020204030204" pitchFamily="49" charset="0"/>
                <a:cs typeface="Consolas" panose="020B0609020204030204" pitchFamily="49" charset="0"/>
              </a:rPr>
              <a:t> les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génériques</a:t>
            </a:r>
            <a:r>
              <a:rPr lang="en-US" sz="1600" dirty="0">
                <a:solidFill>
                  <a:srgbClr val="008000"/>
                </a:solidFill>
                <a:latin typeface="Consolas" panose="020B0609020204030204" pitchFamily="49" charset="0"/>
                <a:cs typeface="Consolas" panose="020B0609020204030204" pitchFamily="49" charset="0"/>
              </a:rPr>
              <a:t> en passant les </a:t>
            </a:r>
            <a:r>
              <a:rPr lang="en-US" sz="1600" dirty="0" err="1">
                <a:solidFill>
                  <a:srgbClr val="008000"/>
                </a:solidFill>
                <a:latin typeface="Consolas" panose="020B0609020204030204" pitchFamily="49" charset="0"/>
                <a:cs typeface="Consolas" panose="020B0609020204030204" pitchFamily="49" charset="0"/>
              </a:rPr>
              <a:t>valeurs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arbitraires</a:t>
            </a:r>
            <a:r>
              <a:rPr lang="en-US" sz="1600" dirty="0">
                <a:solidFill>
                  <a:srgbClr val="008000"/>
                </a:solidFill>
                <a:latin typeface="Consolas" panose="020B0609020204030204" pitchFamily="49" charset="0"/>
                <a:cs typeface="Consolas" panose="020B0609020204030204" pitchFamily="49" charset="0"/>
              </a:rPr>
              <a:t> en </a:t>
            </a:r>
            <a:br>
              <a:rPr lang="en-US" sz="1600" dirty="0">
                <a:solidFill>
                  <a:srgbClr val="008000"/>
                </a:solidFill>
                <a:latin typeface="Consolas" panose="020B0609020204030204" pitchFamily="49" charset="0"/>
                <a:cs typeface="Consolas" panose="020B0609020204030204" pitchFamily="49" charset="0"/>
              </a:rPr>
            </a:br>
            <a:r>
              <a:rPr lang="en-US" sz="1600" dirty="0">
                <a:solidFill>
                  <a:srgbClr val="008000"/>
                </a:solidFill>
                <a:latin typeface="Consolas" panose="020B0609020204030204" pitchFamily="49" charset="0"/>
                <a:cs typeface="Consolas" panose="020B0609020204030204" pitchFamily="49" charset="0"/>
              </a:rPr>
              <a:t>// arguments. </a:t>
            </a:r>
            <a:r>
              <a:rPr lang="en-US" sz="1600" dirty="0" err="1">
                <a:solidFill>
                  <a:srgbClr val="008000"/>
                </a:solidFill>
                <a:latin typeface="Consolas" panose="020B0609020204030204" pitchFamily="49" charset="0"/>
                <a:cs typeface="Consolas" panose="020B0609020204030204" pitchFamily="49" charset="0"/>
              </a:rPr>
              <a:t>Rajouter</a:t>
            </a:r>
            <a:r>
              <a:rPr lang="en-US" sz="1600" dirty="0">
                <a:solidFill>
                  <a:srgbClr val="008000"/>
                </a:solidFill>
                <a:latin typeface="Consolas" panose="020B0609020204030204" pitchFamily="49" charset="0"/>
                <a:cs typeface="Consolas" panose="020B0609020204030204" pitchFamily="49" charset="0"/>
              </a:rPr>
              <a:t> des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de </a:t>
            </a:r>
            <a:r>
              <a:rPr lang="en-US" sz="1600" dirty="0" err="1">
                <a:solidFill>
                  <a:srgbClr val="008000"/>
                </a:solidFill>
                <a:latin typeface="Consolas" panose="020B0609020204030204" pitchFamily="49" charset="0"/>
                <a:cs typeface="Consolas" panose="020B0609020204030204" pitchFamily="49" charset="0"/>
              </a:rPr>
              <a:t>mappage</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d'arguments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si</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nécessaire</a:t>
            </a:r>
            <a:endParaRPr lang="en-US" sz="1600" dirty="0">
              <a:solidFill>
                <a:srgbClr val="000000"/>
              </a:solidFill>
              <a:latin typeface="Consolas" panose="020B0609020204030204" pitchFamily="49" charset="0"/>
              <a:cs typeface="Consolas" panose="020B0609020204030204" pitchFamily="49" charset="0"/>
            </a:endParaRPr>
          </a:p>
          <a:p>
            <a:br>
              <a:rPr lang="en-US"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5292080" y="3206500"/>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5940152" y="3428999"/>
            <a:ext cx="1656184" cy="216025"/>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495301" y="3690032"/>
            <a:ext cx="220715" cy="18840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156176" y="3893083"/>
            <a:ext cx="1080120" cy="243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748745" y="3202201"/>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72619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133</a:t>
            </a:fld>
            <a:endParaRPr lang="fr-FR" dirty="0"/>
          </a:p>
        </p:txBody>
      </p:sp>
      <p:sp>
        <p:nvSpPr>
          <p:cNvPr id="7" name="Rectangle 6"/>
          <p:cNvSpPr/>
          <p:nvPr/>
        </p:nvSpPr>
        <p:spPr>
          <a:xfrm>
            <a:off x="107504" y="1412776"/>
            <a:ext cx="8797579" cy="4678204"/>
          </a:xfrm>
          <a:prstGeom prst="rect">
            <a:avLst/>
          </a:prstGeom>
        </p:spPr>
        <p:txBody>
          <a:bodyPr wrap="square">
            <a:spAutoFit/>
          </a:bodyPr>
          <a:lstStyle/>
          <a:p>
            <a:r>
              <a:rPr lang="en-US" sz="1400" dirty="0">
                <a:solidFill>
                  <a:srgbClr val="008000"/>
                </a:solidFill>
                <a:latin typeface="Consolas" panose="020B0609020204030204" pitchFamily="49" charset="0"/>
                <a:cs typeface="Consolas" panose="020B0609020204030204" pitchFamily="49" charset="0"/>
              </a:rPr>
              <a:t>// 4) </a:t>
            </a:r>
            <a:r>
              <a:rPr lang="en-US" sz="1400" dirty="0" err="1">
                <a:solidFill>
                  <a:srgbClr val="008000"/>
                </a:solidFill>
                <a:latin typeface="Consolas" panose="020B0609020204030204" pitchFamily="49" charset="0"/>
                <a:cs typeface="Consolas" panose="020B0609020204030204" pitchFamily="49" charset="0"/>
              </a:rPr>
              <a:t>rendre</a:t>
            </a:r>
            <a:r>
              <a:rPr lang="en-US" sz="1400" dirty="0">
                <a:solidFill>
                  <a:srgbClr val="008000"/>
                </a:solidFill>
                <a:latin typeface="Consolas" panose="020B0609020204030204" pitchFamily="49" charset="0"/>
                <a:cs typeface="Consolas" panose="020B0609020204030204" pitchFamily="49" charset="0"/>
              </a:rPr>
              <a:t> les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génériques</a:t>
            </a:r>
            <a:r>
              <a:rPr lang="en-US" sz="1400" dirty="0">
                <a:solidFill>
                  <a:srgbClr val="008000"/>
                </a:solidFill>
                <a:latin typeface="Consolas" panose="020B0609020204030204" pitchFamily="49" charset="0"/>
                <a:cs typeface="Consolas" panose="020B0609020204030204" pitchFamily="49" charset="0"/>
              </a:rPr>
              <a:t> en passant les </a:t>
            </a:r>
            <a:r>
              <a:rPr lang="en-US" sz="1400" dirty="0" err="1">
                <a:solidFill>
                  <a:srgbClr val="008000"/>
                </a:solidFill>
                <a:latin typeface="Consolas" panose="020B0609020204030204" pitchFamily="49" charset="0"/>
                <a:cs typeface="Consolas" panose="020B0609020204030204" pitchFamily="49" charset="0"/>
              </a:rPr>
              <a:t>valeurs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arbitraires</a:t>
            </a:r>
            <a:r>
              <a:rPr lang="en-US" sz="1400" dirty="0">
                <a:solidFill>
                  <a:srgbClr val="008000"/>
                </a:solidFill>
                <a:latin typeface="Consolas" panose="020B0609020204030204" pitchFamily="49" charset="0"/>
                <a:cs typeface="Consolas" panose="020B0609020204030204" pitchFamily="49" charset="0"/>
              </a:rPr>
              <a:t> en </a:t>
            </a:r>
            <a:br>
              <a:rPr lang="en-US" sz="1400" dirty="0">
                <a:solidFill>
                  <a:srgbClr val="008000"/>
                </a:solidFill>
                <a:latin typeface="Consolas" panose="020B0609020204030204" pitchFamily="49" charset="0"/>
                <a:cs typeface="Consolas" panose="020B0609020204030204" pitchFamily="49" charset="0"/>
              </a:rPr>
            </a:br>
            <a:r>
              <a:rPr lang="en-US" sz="1400" dirty="0">
                <a:solidFill>
                  <a:srgbClr val="008000"/>
                </a:solidFill>
                <a:latin typeface="Consolas" panose="020B0609020204030204" pitchFamily="49" charset="0"/>
                <a:cs typeface="Consolas" panose="020B0609020204030204" pitchFamily="49" charset="0"/>
              </a:rPr>
              <a:t>// arguments. </a:t>
            </a:r>
            <a:r>
              <a:rPr lang="en-US" sz="1400" dirty="0" err="1">
                <a:solidFill>
                  <a:srgbClr val="008000"/>
                </a:solidFill>
                <a:latin typeface="Consolas" panose="020B0609020204030204" pitchFamily="49" charset="0"/>
                <a:cs typeface="Consolas" panose="020B0609020204030204" pitchFamily="49" charset="0"/>
              </a:rPr>
              <a:t>Rajouter</a:t>
            </a:r>
            <a:r>
              <a:rPr lang="en-US" sz="1400" dirty="0">
                <a:solidFill>
                  <a:srgbClr val="008000"/>
                </a:solidFill>
                <a:latin typeface="Consolas" panose="020B0609020204030204" pitchFamily="49" charset="0"/>
                <a:cs typeface="Consolas" panose="020B0609020204030204" pitchFamily="49" charset="0"/>
              </a:rPr>
              <a:t> des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de </a:t>
            </a:r>
            <a:r>
              <a:rPr lang="en-US" sz="1400" dirty="0" err="1">
                <a:solidFill>
                  <a:srgbClr val="008000"/>
                </a:solidFill>
                <a:latin typeface="Consolas" panose="020B0609020204030204" pitchFamily="49" charset="0"/>
                <a:cs typeface="Consolas" panose="020B0609020204030204" pitchFamily="49" charset="0"/>
              </a:rPr>
              <a:t>mappage</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d'arguments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si</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nécessaire</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endParaRPr lang="en-US" sz="14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555776" y="6165304"/>
            <a:ext cx="648072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Les « </a:t>
            </a:r>
            <a:r>
              <a:rPr lang="fr-FR" i="1" dirty="0" err="1">
                <a:cs typeface="Consolas" panose="020B0609020204030204" pitchFamily="49" charset="0"/>
              </a:rPr>
              <a:t>magic</a:t>
            </a:r>
            <a:r>
              <a:rPr lang="fr-FR" i="1" dirty="0">
                <a:cs typeface="Consolas" panose="020B0609020204030204" pitchFamily="49" charset="0"/>
              </a:rPr>
              <a:t> </a:t>
            </a:r>
            <a:r>
              <a:rPr lang="fr-FR" i="1" dirty="0" err="1">
                <a:cs typeface="Consolas" panose="020B0609020204030204" pitchFamily="49" charset="0"/>
              </a:rPr>
              <a:t>number</a:t>
            </a:r>
            <a:r>
              <a:rPr lang="fr-FR" i="1" dirty="0">
                <a:cs typeface="Consolas" panose="020B0609020204030204" pitchFamily="49" charset="0"/>
              </a:rPr>
              <a:t> » et autres constantes mal documentées incitent à copier-coller du code et créent de la dette technique</a:t>
            </a:r>
          </a:p>
        </p:txBody>
      </p:sp>
      <p:sp>
        <p:nvSpPr>
          <p:cNvPr id="9" name="Rectangle 8"/>
          <p:cNvSpPr/>
          <p:nvPr/>
        </p:nvSpPr>
        <p:spPr>
          <a:xfrm>
            <a:off x="1907704" y="4005064"/>
            <a:ext cx="93610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051720" y="4225280"/>
            <a:ext cx="194421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83668" y="4437876"/>
            <a:ext cx="2520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627784" y="5301208"/>
            <a:ext cx="11521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722913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134</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p>
        </p:txBody>
      </p:sp>
      <p:sp>
        <p:nvSpPr>
          <p:cNvPr id="8" name="Rectangle 7"/>
          <p:cNvSpPr/>
          <p:nvPr/>
        </p:nvSpPr>
        <p:spPr>
          <a:xfrm>
            <a:off x="395536" y="4005064"/>
            <a:ext cx="4320480" cy="64807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3472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135</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users.json</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utils</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functions</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795E26"/>
                </a:solidFill>
                <a:latin typeface="Consolas" panose="020B0609020204030204" pitchFamily="49" charset="0"/>
                <a:cs typeface="Consolas" panose="020B0609020204030204" pitchFamily="49" charset="0"/>
              </a:rPr>
              <a:t>sort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&lt;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filter</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795E26"/>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slice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0</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map</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lastName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age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&gt;= </a:t>
            </a:r>
            <a:r>
              <a:rPr lang="fr-FR" sz="1400" dirty="0">
                <a:solidFill>
                  <a:srgbClr val="09885A"/>
                </a:solidFill>
                <a:latin typeface="Consolas" panose="020B0609020204030204" pitchFamily="49" charset="0"/>
                <a:cs typeface="Consolas" panose="020B0609020204030204" pitchFamily="49" charset="0"/>
              </a:rPr>
              <a:t>18</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5</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firstName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join</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FF0000"/>
                </a:solidFill>
                <a:latin typeface="Consolas" panose="020B0609020204030204" pitchFamily="49" charset="0"/>
                <a:cs typeface="Consolas" panose="020B0609020204030204" pitchFamily="49" charset="0"/>
              </a:rPr>
              <a:t>\n</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endParaRPr lang="fr-FR" sz="1400" dirty="0">
              <a:solidFill>
                <a:srgbClr val="000000"/>
              </a:solidFill>
              <a:latin typeface="Consolas" panose="020B0609020204030204" pitchFamily="49" charset="0"/>
              <a:cs typeface="Consolas" panose="020B0609020204030204" pitchFamily="49" charset="0"/>
            </a:endParaRPr>
          </a:p>
          <a:p>
            <a:r>
              <a:rPr lang="fr-FR" sz="1400" dirty="0" err="1">
                <a:solidFill>
                  <a:srgbClr val="001080"/>
                </a:solidFill>
                <a:latin typeface="Consolas" panose="020B0609020204030204" pitchFamily="49" charset="0"/>
                <a:cs typeface="Consolas" panose="020B0609020204030204" pitchFamily="49" charset="0"/>
              </a:rPr>
              <a:t>document</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querySelector</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results</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textContent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endParaRPr lang="fr-FR" sz="1400" b="0" dirty="0">
              <a:solidFill>
                <a:srgbClr val="000000"/>
              </a:solidFill>
              <a:effectLst/>
              <a:latin typeface="Consolas" panose="020B0609020204030204" pitchFamily="49" charset="0"/>
              <a:cs typeface="Consolas" panose="020B0609020204030204" pitchFamily="49" charset="0"/>
            </a:endParaRPr>
          </a:p>
        </p:txBody>
      </p:sp>
      <p:sp>
        <p:nvSpPr>
          <p:cNvPr id="7" name="ZoneTexte 6"/>
          <p:cNvSpPr txBox="1"/>
          <p:nvPr/>
        </p:nvSpPr>
        <p:spPr>
          <a:xfrm>
            <a:off x="4211960" y="6165304"/>
            <a:ext cx="48245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La </a:t>
            </a:r>
            <a:r>
              <a:rPr lang="fr-FR" i="1" dirty="0" err="1">
                <a:cs typeface="Consolas" panose="020B0609020204030204" pitchFamily="49" charset="0"/>
              </a:rPr>
              <a:t>curryfication</a:t>
            </a:r>
            <a:r>
              <a:rPr lang="fr-FR" i="1" dirty="0">
                <a:cs typeface="Consolas" panose="020B0609020204030204" pitchFamily="49" charset="0"/>
              </a:rPr>
              <a:t> est très efficace pour faciliter la composition de fonctions génériques</a:t>
            </a:r>
          </a:p>
        </p:txBody>
      </p:sp>
      <p:sp>
        <p:nvSpPr>
          <p:cNvPr id="8" name="Rectangle 7"/>
          <p:cNvSpPr/>
          <p:nvPr/>
        </p:nvSpPr>
        <p:spPr>
          <a:xfrm>
            <a:off x="1655676" y="2738264"/>
            <a:ext cx="147616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808076" y="2951063"/>
            <a:ext cx="225986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03648" y="3167087"/>
            <a:ext cx="13681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943708" y="3383111"/>
            <a:ext cx="154817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2811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136</a:t>
            </a:fld>
            <a:endParaRPr lang="fr-FR" dirty="0"/>
          </a:p>
        </p:txBody>
      </p:sp>
      <p:sp>
        <p:nvSpPr>
          <p:cNvPr id="7" name="Rectangle 6"/>
          <p:cNvSpPr/>
          <p:nvPr/>
        </p:nvSpPr>
        <p:spPr>
          <a:xfrm>
            <a:off x="107504" y="1557367"/>
            <a:ext cx="8928992" cy="4031873"/>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6) revenir sur chaque fonction décomposée obtenue pour décider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sa place est justifiée dans ce fichier ou si elle doit être externalisée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array</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lastName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age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firstName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411760" y="6093296"/>
            <a:ext cx="66247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Un </a:t>
            </a:r>
            <a:r>
              <a:rPr lang="fr-FR" i="1" dirty="0" err="1">
                <a:cs typeface="Consolas" panose="020B0609020204030204" pitchFamily="49" charset="0"/>
              </a:rPr>
              <a:t>refactoring</a:t>
            </a:r>
            <a:r>
              <a:rPr lang="fr-FR" i="1" dirty="0">
                <a:cs typeface="Consolas" panose="020B0609020204030204" pitchFamily="49" charset="0"/>
              </a:rPr>
              <a:t> fonctionnel est inutile si le code est mal organisé ou si les fonctions réutilisables ne sont pas réutilisées</a:t>
            </a:r>
          </a:p>
        </p:txBody>
      </p:sp>
      <p:sp>
        <p:nvSpPr>
          <p:cNvPr id="9" name="Rectangle 8"/>
          <p:cNvSpPr/>
          <p:nvPr/>
        </p:nvSpPr>
        <p:spPr>
          <a:xfrm>
            <a:off x="1158594" y="2852936"/>
            <a:ext cx="377344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6660232" y="3253739"/>
            <a:ext cx="1890261"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fr-FR" dirty="0"/>
              <a:t>Fonctions pures,</a:t>
            </a:r>
            <a:br>
              <a:rPr lang="fr-FR" dirty="0"/>
            </a:br>
            <a:r>
              <a:rPr lang="fr-FR" dirty="0"/>
              <a:t>atomiques, </a:t>
            </a:r>
            <a:br>
              <a:rPr lang="fr-FR" dirty="0"/>
            </a:br>
            <a:r>
              <a:rPr lang="fr-FR" dirty="0"/>
              <a:t>génériques et</a:t>
            </a:r>
            <a:br>
              <a:rPr lang="fr-FR" dirty="0"/>
            </a:br>
            <a:r>
              <a:rPr lang="fr-FR" dirty="0"/>
              <a:t> composables</a:t>
            </a:r>
          </a:p>
        </p:txBody>
      </p:sp>
      <p:cxnSp>
        <p:nvCxnSpPr>
          <p:cNvPr id="11" name="Connecteur droit avec flèche 10"/>
          <p:cNvCxnSpPr/>
          <p:nvPr/>
        </p:nvCxnSpPr>
        <p:spPr>
          <a:xfrm flipH="1" flipV="1">
            <a:off x="4932040" y="3140968"/>
            <a:ext cx="1728192" cy="7129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131374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a:xfrm>
            <a:off x="457200" y="1412776"/>
            <a:ext cx="8229600" cy="4876800"/>
          </a:xfrm>
        </p:spPr>
        <p:txBody>
          <a:bodyPr>
            <a:normAutofit fontScale="92500" lnSpcReduction="20000"/>
          </a:bodyPr>
          <a:lstStyle/>
          <a:p>
            <a:pPr marL="0" indent="0">
              <a:buNone/>
            </a:pPr>
            <a:r>
              <a:rPr lang="fr-FR" dirty="0"/>
              <a:t>Pour </a:t>
            </a:r>
            <a:r>
              <a:rPr lang="fr-FR" dirty="0" err="1"/>
              <a:t>refactor</a:t>
            </a:r>
            <a:r>
              <a:rPr lang="fr-FR" dirty="0"/>
              <a:t> un code et obtenir des fonctions pures, </a:t>
            </a:r>
            <a:br>
              <a:rPr lang="fr-FR" dirty="0"/>
            </a:br>
            <a:r>
              <a:rPr lang="fr-FR" dirty="0"/>
              <a:t>atomiques, génériques et composables :</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Collecte des ingrédients:</a:t>
            </a:r>
            <a:br>
              <a:rPr lang="fr-FR" dirty="0">
                <a:solidFill>
                  <a:schemeClr val="bg1">
                    <a:lumMod val="65000"/>
                  </a:schemeClr>
                </a:solidFill>
                <a:latin typeface="Arial Narrow" panose="020B0606020202030204" pitchFamily="34" charset="0"/>
              </a:rPr>
            </a:br>
            <a:r>
              <a:rPr lang="fr-FR" dirty="0">
                <a:latin typeface="Arial Narrow" panose="020B0606020202030204" pitchFamily="34" charset="0"/>
              </a:rPr>
              <a:t>Remplacer les variables libres par des arguments ou valeurs retournées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Découpe :</a:t>
            </a:r>
            <a:br>
              <a:rPr lang="fr-FR" dirty="0">
                <a:latin typeface="Arial Narrow" panose="020B0606020202030204" pitchFamily="34" charset="0"/>
              </a:rPr>
            </a:br>
            <a:r>
              <a:rPr lang="fr-FR" dirty="0">
                <a:latin typeface="Arial Narrow" panose="020B0606020202030204" pitchFamily="34" charset="0"/>
              </a:rPr>
              <a:t>Extraire et isoler les effets de bord / mutations du corps des fonctions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Mélanger le tout:</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Composer en séries de fonctions </a:t>
            </a:r>
            <a:r>
              <a:rPr lang="fr-FR" dirty="0">
                <a:latin typeface="Arial Narrow" panose="020B0606020202030204" pitchFamily="34" charset="0"/>
                <a:sym typeface="Wingdings" panose="05000000000000000000" pitchFamily="2" charset="2"/>
              </a:rPr>
              <a:t>pures</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Laisser mijoter:</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Extraire les valeurs arbitraires en arguments pour gagner en </a:t>
            </a:r>
            <a:r>
              <a:rPr lang="fr-FR" dirty="0">
                <a:latin typeface="Arial Narrow" panose="020B0606020202030204" pitchFamily="34" charset="0"/>
                <a:sym typeface="Wingdings" panose="05000000000000000000" pitchFamily="2" charset="2"/>
              </a:rPr>
              <a:t>généricité</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Ajouter les épices:</a:t>
            </a:r>
            <a:br>
              <a:rPr lang="fr-FR" i="1" dirty="0">
                <a:solidFill>
                  <a:schemeClr val="bg1">
                    <a:lumMod val="65000"/>
                  </a:schemeClr>
                </a:solidFill>
                <a:latin typeface="Arial Narrow" panose="020B0606020202030204" pitchFamily="34" charset="0"/>
              </a:rPr>
            </a:br>
            <a:r>
              <a:rPr lang="fr-FR" dirty="0" err="1">
                <a:latin typeface="Arial Narrow" panose="020B0606020202030204" pitchFamily="34" charset="0"/>
              </a:rPr>
              <a:t>Curryfier</a:t>
            </a:r>
            <a:r>
              <a:rPr lang="fr-FR" dirty="0">
                <a:latin typeface="Arial Narrow" panose="020B0606020202030204" pitchFamily="34" charset="0"/>
              </a:rPr>
              <a:t> les fonctions pour réduire leur nombre d’arguments et simplifier le code</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Dresser l’assiette:</a:t>
            </a:r>
            <a:br>
              <a:rPr lang="fr-FR" dirty="0">
                <a:latin typeface="Arial Narrow" panose="020B0606020202030204" pitchFamily="34" charset="0"/>
              </a:rPr>
            </a:br>
            <a:r>
              <a:rPr lang="fr-FR" dirty="0">
                <a:latin typeface="Arial Narrow" panose="020B0606020202030204" pitchFamily="34" charset="0"/>
              </a:rPr>
              <a:t>Revenir sur chaque fonction pure, atomique, générique et composable obtenue pour établir si sa place est justifiée dans ce fichier ou si elle doit être externalisée</a:t>
            </a:r>
          </a:p>
          <a:p>
            <a:pPr lvl="1"/>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137</a:t>
            </a:fld>
            <a:endParaRPr lang="fr-FR" dirty="0"/>
          </a:p>
        </p:txBody>
      </p:sp>
      <p:pic>
        <p:nvPicPr>
          <p:cNvPr id="1026" name="Picture 2" descr="Résultat de recherche d'images pour &quot;clipart livre recett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628800"/>
            <a:ext cx="1243092" cy="123053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1331640" y="6167044"/>
            <a:ext cx="770485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Avec le temps, vous pourrez vous composer une « </a:t>
            </a:r>
            <a:r>
              <a:rPr lang="fr-FR" i="1" dirty="0" err="1">
                <a:cs typeface="Consolas" panose="020B0609020204030204" pitchFamily="49" charset="0"/>
              </a:rPr>
              <a:t>functional</a:t>
            </a:r>
            <a:r>
              <a:rPr lang="fr-FR" i="1" dirty="0">
                <a:cs typeface="Consolas" panose="020B0609020204030204" pitchFamily="49" charset="0"/>
              </a:rPr>
              <a:t> </a:t>
            </a:r>
            <a:r>
              <a:rPr lang="fr-FR" i="1" dirty="0" err="1">
                <a:cs typeface="Consolas" panose="020B0609020204030204" pitchFamily="49" charset="0"/>
              </a:rPr>
              <a:t>toolbox</a:t>
            </a:r>
            <a:r>
              <a:rPr lang="fr-FR" i="1" dirty="0">
                <a:cs typeface="Consolas" panose="020B0609020204030204" pitchFamily="49" charset="0"/>
              </a:rPr>
              <a:t> » ,</a:t>
            </a:r>
            <a:br>
              <a:rPr lang="fr-FR" i="1" dirty="0">
                <a:cs typeface="Consolas" panose="020B0609020204030204" pitchFamily="49" charset="0"/>
              </a:rPr>
            </a:br>
            <a:r>
              <a:rPr lang="fr-FR" i="1" dirty="0">
                <a:cs typeface="Consolas" panose="020B0609020204030204" pitchFamily="49" charset="0"/>
              </a:rPr>
              <a:t>votre livre de recettes réutilisables dans vos différents projets</a:t>
            </a:r>
          </a:p>
        </p:txBody>
      </p:sp>
    </p:spTree>
    <p:extLst>
      <p:ext uri="{BB962C8B-B14F-4D97-AF65-F5344CB8AC3E}">
        <p14:creationId xmlns:p14="http://schemas.microsoft.com/office/powerpoint/2010/main" val="12943498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Au-delà du JS</a:t>
            </a:r>
          </a:p>
        </p:txBody>
      </p:sp>
      <p:sp>
        <p:nvSpPr>
          <p:cNvPr id="4" name="Espace réservé de la date 3"/>
          <p:cNvSpPr>
            <a:spLocks noGrp="1"/>
          </p:cNvSpPr>
          <p:nvPr>
            <p:ph type="dt" sz="half" idx="10"/>
          </p:nvPr>
        </p:nvSpPr>
        <p:spPr/>
        <p:txBody>
          <a:bodyPr/>
          <a:lstStyle/>
          <a:p>
            <a:fld id="{57BD62F9-0BE4-42A7-AEA8-AECC42331A1B}"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138</a:t>
            </a:fld>
            <a:endParaRPr lang="fr-FR" dirty="0"/>
          </a:p>
        </p:txBody>
      </p:sp>
      <p:sp>
        <p:nvSpPr>
          <p:cNvPr id="8" name="Sous-titre 7"/>
          <p:cNvSpPr>
            <a:spLocks noGrp="1"/>
          </p:cNvSpPr>
          <p:nvPr>
            <p:ph type="subTitle" idx="1"/>
          </p:nvPr>
        </p:nvSpPr>
        <p:spPr/>
        <p:txBody>
          <a:bodyPr/>
          <a:lstStyle/>
          <a:p>
            <a:r>
              <a:rPr lang="fr-FR" dirty="0"/>
              <a:t>Mise à niveau ES2016 et +</a:t>
            </a:r>
          </a:p>
        </p:txBody>
      </p:sp>
    </p:spTree>
    <p:extLst>
      <p:ext uri="{BB962C8B-B14F-4D97-AF65-F5344CB8AC3E}">
        <p14:creationId xmlns:p14="http://schemas.microsoft.com/office/powerpoint/2010/main" val="4193660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ES2016</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2 nouvelles </a:t>
            </a:r>
            <a:r>
              <a:rPr lang="fr-FR" dirty="0" err="1"/>
              <a:t>features</a:t>
            </a:r>
            <a:r>
              <a:rPr lang="fr-FR" dirty="0"/>
              <a:t> :</a:t>
            </a:r>
          </a:p>
          <a:p>
            <a:pPr lvl="1">
              <a:spcBef>
                <a:spcPts val="1800"/>
              </a:spcBef>
            </a:pPr>
            <a:r>
              <a:rPr lang="fr-FR" dirty="0" err="1"/>
              <a:t>Array.prototype.includes</a:t>
            </a:r>
            <a:r>
              <a:rPr lang="fr-FR" dirty="0"/>
              <a:t> </a:t>
            </a:r>
            <a:br>
              <a:rPr lang="fr-FR" dirty="0"/>
            </a:br>
            <a:r>
              <a:rPr lang="fr-FR" dirty="0">
                <a:latin typeface="Courier New" panose="02070309020205020404" pitchFamily="49" charset="0"/>
                <a:cs typeface="Courier New" panose="02070309020205020404" pitchFamily="49" charset="0"/>
              </a:rPr>
              <a:t>[1,2,3].</a:t>
            </a:r>
            <a:r>
              <a:rPr lang="fr-FR" dirty="0" err="1">
                <a:latin typeface="Courier New" panose="02070309020205020404" pitchFamily="49" charset="0"/>
                <a:cs typeface="Courier New" panose="02070309020205020404" pitchFamily="49" charset="0"/>
              </a:rPr>
              <a:t>includes</a:t>
            </a:r>
            <a:r>
              <a:rPr lang="fr-FR" dirty="0">
                <a:latin typeface="Courier New" panose="02070309020205020404" pitchFamily="49" charset="0"/>
                <a:cs typeface="Courier New" panose="02070309020205020404" pitchFamily="49" charset="0"/>
              </a:rPr>
              <a:t>(2) === </a:t>
            </a:r>
            <a:r>
              <a:rPr lang="fr-FR" dirty="0" err="1">
                <a:latin typeface="Courier New" panose="02070309020205020404" pitchFamily="49" charset="0"/>
                <a:cs typeface="Courier New" panose="02070309020205020404" pitchFamily="49" charset="0"/>
              </a:rPr>
              <a:t>true</a:t>
            </a:r>
            <a:endParaRPr lang="fr-FR" dirty="0">
              <a:latin typeface="Courier New" panose="02070309020205020404" pitchFamily="49" charset="0"/>
              <a:cs typeface="Courier New" panose="02070309020205020404" pitchFamily="49" charset="0"/>
            </a:endParaRPr>
          </a:p>
          <a:p>
            <a:pPr lvl="1">
              <a:spcBef>
                <a:spcPts val="1800"/>
              </a:spcBef>
            </a:pPr>
            <a:r>
              <a:rPr lang="fr-FR" dirty="0"/>
              <a:t>Opérateur puissance</a:t>
            </a:r>
            <a:br>
              <a:rPr lang="fr-FR" dirty="0"/>
            </a:br>
            <a:r>
              <a:rPr lang="fr-FR" dirty="0">
                <a:latin typeface="Courier New" panose="02070309020205020404" pitchFamily="49" charset="0"/>
                <a:cs typeface="Courier New" panose="02070309020205020404" pitchFamily="49" charset="0"/>
              </a:rPr>
              <a:t>3**2 === 9</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139</a:t>
            </a:fld>
            <a:endParaRPr lang="fr-FR" dirty="0"/>
          </a:p>
        </p:txBody>
      </p:sp>
    </p:spTree>
    <p:extLst>
      <p:ext uri="{BB962C8B-B14F-4D97-AF65-F5344CB8AC3E}">
        <p14:creationId xmlns:p14="http://schemas.microsoft.com/office/powerpoint/2010/main" val="393931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Une réintroduction à JS</a:t>
            </a:r>
          </a:p>
        </p:txBody>
      </p:sp>
      <p:sp>
        <p:nvSpPr>
          <p:cNvPr id="3" name="Sous-titre 2"/>
          <p:cNvSpPr>
            <a:spLocks noGrp="1"/>
          </p:cNvSpPr>
          <p:nvPr>
            <p:ph type="subTitle" idx="1"/>
          </p:nvPr>
        </p:nvSpPr>
        <p:spPr/>
        <p:txBody>
          <a:bodyPr/>
          <a:lstStyle/>
          <a:p>
            <a:r>
              <a:rPr lang="fr-FR" dirty="0"/>
              <a:t>Exos 1 à 6</a:t>
            </a:r>
          </a:p>
        </p:txBody>
      </p:sp>
      <p:sp>
        <p:nvSpPr>
          <p:cNvPr id="4" name="Espace réservé de la date 3"/>
          <p:cNvSpPr>
            <a:spLocks noGrp="1"/>
          </p:cNvSpPr>
          <p:nvPr>
            <p:ph type="dt" sz="half" idx="10"/>
          </p:nvPr>
        </p:nvSpPr>
        <p:spPr/>
        <p:txBody>
          <a:bodyPr/>
          <a:lstStyle/>
          <a:p>
            <a:fld id="{1D3853A5-69BC-4513-9004-6ED4EC9F3CD5}"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a:t>
            </a:fld>
            <a:endParaRPr lang="fr-FR" dirty="0"/>
          </a:p>
        </p:txBody>
      </p:sp>
    </p:spTree>
    <p:extLst>
      <p:ext uri="{BB962C8B-B14F-4D97-AF65-F5344CB8AC3E}">
        <p14:creationId xmlns:p14="http://schemas.microsoft.com/office/powerpoint/2010/main" val="8341696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ES2017</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5 </a:t>
            </a:r>
            <a:r>
              <a:rPr lang="fr-FR" dirty="0" err="1"/>
              <a:t>features</a:t>
            </a:r>
            <a:r>
              <a:rPr lang="fr-FR" dirty="0"/>
              <a:t> principales :</a:t>
            </a:r>
          </a:p>
          <a:p>
            <a:pPr>
              <a:spcBef>
                <a:spcPts val="1800"/>
              </a:spcBef>
            </a:pPr>
            <a:r>
              <a:rPr lang="fr-FR" sz="2000" dirty="0" err="1">
                <a:cs typeface="Courier New" panose="02070309020205020404" pitchFamily="49" charset="0"/>
              </a:rPr>
              <a:t>Object.values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Object.entries</a:t>
            </a:r>
            <a:endParaRPr lang="fr-FR" sz="2000" dirty="0">
              <a:cs typeface="Courier New" panose="02070309020205020404" pitchFamily="49" charset="0"/>
            </a:endParaRPr>
          </a:p>
          <a:p>
            <a:pPr>
              <a:spcBef>
                <a:spcPts val="1800"/>
              </a:spcBef>
            </a:pPr>
            <a:r>
              <a:rPr lang="fr-FR" sz="2000" dirty="0" err="1"/>
              <a:t>Object.getOwnPropertyDescriptors</a:t>
            </a:r>
            <a:endParaRPr lang="fr-FR" sz="2000" dirty="0"/>
          </a:p>
          <a:p>
            <a:pPr>
              <a:spcBef>
                <a:spcPts val="1800"/>
              </a:spcBef>
            </a:pPr>
            <a:r>
              <a:rPr lang="fr-FR" sz="2000" dirty="0"/>
              <a:t>String </a:t>
            </a:r>
            <a:r>
              <a:rPr lang="fr-FR" sz="2000" dirty="0" err="1"/>
              <a:t>padding</a:t>
            </a:r>
            <a:endParaRPr lang="fr-FR" sz="2000" dirty="0"/>
          </a:p>
          <a:p>
            <a:pPr>
              <a:spcBef>
                <a:spcPts val="1800"/>
              </a:spcBef>
            </a:pPr>
            <a:r>
              <a:rPr lang="fr-FR" sz="2000" dirty="0" err="1"/>
              <a:t>Async</a:t>
            </a:r>
            <a:r>
              <a:rPr lang="fr-FR" sz="2000" dirty="0"/>
              <a:t>/</a:t>
            </a:r>
            <a:r>
              <a:rPr lang="fr-FR" sz="2000" dirty="0" err="1"/>
              <a:t>await</a:t>
            </a:r>
            <a:br>
              <a:rPr lang="fr-FR" dirty="0"/>
            </a:br>
            <a:r>
              <a:rPr lang="fr-FR" sz="2000" i="1" dirty="0">
                <a:solidFill>
                  <a:schemeClr val="bg1">
                    <a:lumMod val="50000"/>
                  </a:schemeClr>
                </a:solidFill>
              </a:rPr>
              <a:t>(</a:t>
            </a:r>
            <a:r>
              <a:rPr lang="fr-FR" sz="2000" i="1" dirty="0" err="1">
                <a:solidFill>
                  <a:schemeClr val="bg1">
                    <a:lumMod val="50000"/>
                  </a:schemeClr>
                </a:solidFill>
              </a:rPr>
              <a:t>cf</a:t>
            </a:r>
            <a:r>
              <a:rPr lang="fr-FR" sz="2000" i="1" dirty="0">
                <a:solidFill>
                  <a:schemeClr val="bg1">
                    <a:lumMod val="50000"/>
                  </a:schemeClr>
                </a:solidFill>
              </a:rPr>
              <a:t> section dédiée)</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140</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1" y="1844824"/>
            <a:ext cx="4263309" cy="60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2780928"/>
            <a:ext cx="416529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5373216"/>
            <a:ext cx="2591172" cy="118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044" y="4293096"/>
            <a:ext cx="5438279"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703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ES2018</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cs typeface="Courier New" panose="02070309020205020404" pitchFamily="49" charset="0"/>
              </a:rPr>
              <a:t>RegExp</a:t>
            </a:r>
            <a:r>
              <a:rPr lang="fr-FR" sz="2000" dirty="0">
                <a:cs typeface="Courier New" panose="02070309020205020404" pitchFamily="49" charset="0"/>
              </a:rPr>
              <a:t> </a:t>
            </a:r>
            <a:r>
              <a:rPr lang="fr-FR" sz="2000" dirty="0" err="1">
                <a:cs typeface="Courier New" panose="02070309020205020404" pitchFamily="49" charset="0"/>
              </a:rPr>
              <a:t>improvements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promise.finally</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SharedArrayBuffer</a:t>
            </a:r>
            <a:r>
              <a:rPr lang="fr-FR" sz="2000" dirty="0">
                <a:cs typeface="Courier New" panose="02070309020205020404" pitchFamily="49" charset="0"/>
              </a:rPr>
              <a:t>: </a:t>
            </a:r>
            <a:r>
              <a:rPr lang="fr-FR" sz="2000" dirty="0" err="1">
                <a:cs typeface="Courier New" panose="02070309020205020404" pitchFamily="49" charset="0"/>
              </a:rPr>
              <a:t>advanced</a:t>
            </a:r>
            <a:r>
              <a:rPr lang="fr-FR" sz="2000" dirty="0">
                <a:cs typeface="Courier New" panose="02070309020205020404" pitchFamily="49" charset="0"/>
              </a:rPr>
              <a:t> RAM management</a:t>
            </a:r>
          </a:p>
          <a:p>
            <a:pPr>
              <a:spcBef>
                <a:spcPts val="1800"/>
              </a:spcBef>
            </a:pPr>
            <a:r>
              <a:rPr lang="fr-FR" sz="2000" dirty="0" err="1">
                <a:cs typeface="Courier New" panose="02070309020205020404" pitchFamily="49" charset="0"/>
              </a:rPr>
              <a:t>Async</a:t>
            </a:r>
            <a:r>
              <a:rPr lang="fr-FR" sz="2000" dirty="0">
                <a:cs typeface="Courier New" panose="02070309020205020404" pitchFamily="49" charset="0"/>
              </a:rPr>
              <a:t> </a:t>
            </a:r>
            <a:r>
              <a:rPr lang="fr-FR" sz="2000" dirty="0" err="1">
                <a:cs typeface="Courier New" panose="02070309020205020404" pitchFamily="49" charset="0"/>
              </a:rPr>
              <a:t>iteration</a:t>
            </a:r>
            <a:r>
              <a:rPr lang="fr-FR" sz="2000" dirty="0">
                <a:cs typeface="Courier New" panose="02070309020205020404" pitchFamily="49" charset="0"/>
              </a:rPr>
              <a:t> (« for-</a:t>
            </a:r>
            <a:r>
              <a:rPr lang="fr-FR" sz="2000" dirty="0" err="1">
                <a:cs typeface="Courier New" panose="02070309020205020404" pitchFamily="49" charset="0"/>
              </a:rPr>
              <a:t>await</a:t>
            </a:r>
            <a:r>
              <a:rPr lang="fr-FR" sz="2000" dirty="0">
                <a:cs typeface="Courier New" panose="02070309020205020404" pitchFamily="49" charset="0"/>
              </a:rPr>
              <a:t>-of »)</a:t>
            </a:r>
          </a:p>
          <a:p>
            <a:pPr>
              <a:spcBef>
                <a:spcPts val="1800"/>
              </a:spcBef>
            </a:pPr>
            <a:r>
              <a:rPr lang="fr-FR" sz="2000" dirty="0" err="1">
                <a:cs typeface="Courier New" panose="02070309020205020404" pitchFamily="49" charset="0"/>
              </a:rPr>
              <a:t>Spread</a:t>
            </a:r>
            <a:r>
              <a:rPr lang="fr-FR" sz="2000" dirty="0">
                <a:cs typeface="Courier New" panose="02070309020205020404" pitchFamily="49" charset="0"/>
              </a:rPr>
              <a:t>/</a:t>
            </a:r>
            <a:r>
              <a:rPr lang="fr-FR" sz="2000" dirty="0" err="1">
                <a:cs typeface="Courier New" panose="02070309020205020404" pitchFamily="49" charset="0"/>
              </a:rPr>
              <a:t>rest</a:t>
            </a:r>
            <a:r>
              <a:rPr lang="fr-FR" sz="2000" dirty="0">
                <a:cs typeface="Courier New" panose="02070309020205020404" pitchFamily="49" charset="0"/>
              </a:rPr>
              <a:t> on </a:t>
            </a:r>
            <a:r>
              <a:rPr lang="fr-FR" sz="2000" dirty="0" err="1">
                <a:cs typeface="Courier New" panose="02070309020205020404" pitchFamily="49" charset="0"/>
              </a:rPr>
              <a:t>object</a:t>
            </a:r>
            <a:r>
              <a:rPr lang="fr-FR" sz="2000" dirty="0">
                <a:cs typeface="Courier New" panose="02070309020205020404" pitchFamily="49" charset="0"/>
              </a:rPr>
              <a:t> </a:t>
            </a:r>
            <a:r>
              <a:rPr lang="fr-FR" sz="2000" dirty="0" err="1">
                <a:cs typeface="Courier New" panose="02070309020205020404" pitchFamily="49" charset="0"/>
              </a:rPr>
              <a:t>properties</a:t>
            </a:r>
            <a:r>
              <a:rPr lang="fr-FR" sz="2000" dirty="0">
                <a:cs typeface="Courier New" panose="02070309020205020404" pitchFamily="49" charset="0"/>
              </a:rPr>
              <a:t> :</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869160"/>
            <a:ext cx="6696744" cy="861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3" y="6021288"/>
            <a:ext cx="4824536" cy="63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097" y="1844824"/>
            <a:ext cx="4853399"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6993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ES2019</a:t>
            </a:r>
          </a:p>
        </p:txBody>
      </p:sp>
      <p:sp>
        <p:nvSpPr>
          <p:cNvPr id="3" name="Espace réservé du contenu 2"/>
          <p:cNvSpPr>
            <a:spLocks noGrp="1"/>
          </p:cNvSpPr>
          <p:nvPr>
            <p:ph idx="1"/>
          </p:nvPr>
        </p:nvSpPr>
        <p:spPr>
          <a:xfrm>
            <a:off x="457200" y="2060848"/>
            <a:ext cx="8229600" cy="4416152"/>
          </a:xfrm>
        </p:spPr>
        <p:txBody>
          <a:bodyPr>
            <a:normAutofit/>
          </a:bodyPr>
          <a:lstStyle/>
          <a:p>
            <a:pPr marL="0" indent="0">
              <a:spcBef>
                <a:spcPts val="1800"/>
              </a:spcBef>
              <a:buNone/>
            </a:pPr>
            <a:r>
              <a:rPr lang="fr-FR" dirty="0"/>
              <a:t>4 </a:t>
            </a:r>
            <a:r>
              <a:rPr lang="fr-FR" dirty="0" err="1"/>
              <a:t>features</a:t>
            </a:r>
            <a:r>
              <a:rPr lang="fr-FR" dirty="0"/>
              <a:t> principales:</a:t>
            </a:r>
          </a:p>
          <a:p>
            <a:pPr>
              <a:spcBef>
                <a:spcPts val="1800"/>
              </a:spcBef>
            </a:pPr>
            <a:r>
              <a:rPr lang="fr-FR" dirty="0" err="1"/>
              <a:t>array.flat</a:t>
            </a:r>
            <a:r>
              <a:rPr lang="fr-FR" dirty="0"/>
              <a:t>()</a:t>
            </a:r>
          </a:p>
          <a:p>
            <a:pPr>
              <a:spcBef>
                <a:spcPts val="1800"/>
              </a:spcBef>
            </a:pPr>
            <a:r>
              <a:rPr lang="fr-FR" dirty="0" err="1"/>
              <a:t>array.flatMap</a:t>
            </a:r>
            <a:endParaRPr lang="fr-FR" dirty="0"/>
          </a:p>
          <a:p>
            <a:pPr>
              <a:spcBef>
                <a:spcPts val="1800"/>
              </a:spcBef>
            </a:pPr>
            <a:r>
              <a:rPr lang="fr-FR" dirty="0" err="1"/>
              <a:t>Object.fromEntries</a:t>
            </a:r>
            <a:endParaRPr lang="fr-FR" dirty="0"/>
          </a:p>
          <a:p>
            <a:pPr>
              <a:spcBef>
                <a:spcPts val="1800"/>
              </a:spcBef>
            </a:pPr>
            <a:r>
              <a:rPr lang="fr-FR" dirty="0" err="1"/>
              <a:t>string.trimStart</a:t>
            </a:r>
            <a:r>
              <a:rPr lang="fr-FR" dirty="0"/>
              <a:t>/</a:t>
            </a:r>
            <a:r>
              <a:rPr lang="fr-FR" dirty="0" err="1"/>
              <a:t>trimEnd</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142</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12776"/>
            <a:ext cx="3269694" cy="1726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667" y="3429000"/>
            <a:ext cx="3188757" cy="57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853" y="4365104"/>
            <a:ext cx="4628381" cy="49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5229200"/>
            <a:ext cx="2585269" cy="1088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61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ES2020</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t>Private</a:t>
            </a:r>
            <a:r>
              <a:rPr lang="fr-FR" sz="2000" dirty="0"/>
              <a:t> class </a:t>
            </a:r>
            <a:r>
              <a:rPr lang="fr-FR" sz="2000" dirty="0" err="1"/>
              <a:t>fields</a:t>
            </a:r>
            <a:endParaRPr lang="fr-FR" sz="2000" dirty="0"/>
          </a:p>
          <a:p>
            <a:pPr>
              <a:spcBef>
                <a:spcPts val="1800"/>
              </a:spcBef>
            </a:pPr>
            <a:r>
              <a:rPr lang="fr-FR" sz="2000" dirty="0" err="1"/>
              <a:t>Promise.allSettled</a:t>
            </a:r>
            <a:endParaRPr lang="fr-FR" sz="2000" dirty="0"/>
          </a:p>
          <a:p>
            <a:pPr>
              <a:spcBef>
                <a:spcPts val="1800"/>
              </a:spcBef>
            </a:pPr>
            <a:r>
              <a:rPr lang="fr-FR" sz="2000" dirty="0" err="1"/>
              <a:t>Nullish</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Optional</a:t>
            </a:r>
            <a:r>
              <a:rPr lang="fr-FR" sz="2000" dirty="0"/>
              <a:t> </a:t>
            </a:r>
            <a:r>
              <a:rPr lang="fr-FR" sz="2000" dirty="0" err="1"/>
              <a:t>chaining</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BigInt</a:t>
            </a:r>
            <a:endParaRPr lang="fr-FR" sz="2000" dirty="0">
              <a:latin typeface="Courier New" panose="02070309020205020404" pitchFamily="49" charset="0"/>
              <a:cs typeface="Courier New" panose="02070309020205020404" pitchFamily="49" charset="0"/>
            </a:endParaRPr>
          </a:p>
          <a:p>
            <a:pPr>
              <a:spcBef>
                <a:spcPts val="1800"/>
              </a:spcBef>
            </a:pPr>
            <a:r>
              <a:rPr lang="fr-FR" sz="2000" dirty="0" err="1">
                <a:cs typeface="Courier New" panose="02070309020205020404" pitchFamily="49" charset="0"/>
              </a:rPr>
              <a:t>Dynamic</a:t>
            </a:r>
            <a:r>
              <a:rPr lang="fr-FR" sz="2000" dirty="0">
                <a:cs typeface="Courier New" panose="02070309020205020404" pitchFamily="49" charset="0"/>
              </a:rPr>
              <a:t> module import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143</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675" y="1291562"/>
            <a:ext cx="4401773" cy="9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155658"/>
            <a:ext cx="4084679"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796" y="3356992"/>
            <a:ext cx="2411867" cy="1211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797152"/>
            <a:ext cx="2196090" cy="1609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5327948"/>
            <a:ext cx="3542332" cy="54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3815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Transpilation</a:t>
            </a:r>
            <a:endParaRPr lang="fr-FR" cap="none" dirty="0"/>
          </a:p>
        </p:txBody>
      </p:sp>
      <p:sp>
        <p:nvSpPr>
          <p:cNvPr id="3" name="Sous-titre 2"/>
          <p:cNvSpPr>
            <a:spLocks noGrp="1"/>
          </p:cNvSpPr>
          <p:nvPr>
            <p:ph type="subTitle" idx="1"/>
          </p:nvPr>
        </p:nvSpPr>
        <p:spPr/>
        <p:txBody>
          <a:bodyPr/>
          <a:lstStyle/>
          <a:p>
            <a:r>
              <a:rPr lang="fr-FR" dirty="0"/>
              <a:t>Avec Babel</a:t>
            </a:r>
          </a:p>
        </p:txBody>
      </p:sp>
      <p:sp>
        <p:nvSpPr>
          <p:cNvPr id="4" name="Espace réservé de la date 3"/>
          <p:cNvSpPr>
            <a:spLocks noGrp="1"/>
          </p:cNvSpPr>
          <p:nvPr>
            <p:ph type="dt" sz="half" idx="10"/>
          </p:nvPr>
        </p:nvSpPr>
        <p:spPr/>
        <p:txBody>
          <a:bodyPr/>
          <a:lstStyle/>
          <a:p>
            <a:fld id="{1D3853A5-69BC-4513-9004-6ED4EC9F3CD5}"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144</a:t>
            </a:fld>
            <a:endParaRPr lang="fr-FR" dirty="0"/>
          </a:p>
        </p:txBody>
      </p:sp>
    </p:spTree>
    <p:extLst>
      <p:ext uri="{BB962C8B-B14F-4D97-AF65-F5344CB8AC3E}">
        <p14:creationId xmlns:p14="http://schemas.microsoft.com/office/powerpoint/2010/main" val="19817352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La nécessité d’une </a:t>
            </a:r>
            <a:r>
              <a:rPr lang="fr-FR" dirty="0" err="1"/>
              <a:t>transpilation</a:t>
            </a:r>
            <a:endParaRPr lang="fr-FR" dirty="0"/>
          </a:p>
        </p:txBody>
      </p:sp>
      <p:sp>
        <p:nvSpPr>
          <p:cNvPr id="3" name="Espace réservé du contenu 2"/>
          <p:cNvSpPr>
            <a:spLocks noGrp="1"/>
          </p:cNvSpPr>
          <p:nvPr>
            <p:ph idx="1"/>
          </p:nvPr>
        </p:nvSpPr>
        <p:spPr/>
        <p:txBody>
          <a:bodyPr/>
          <a:lstStyle/>
          <a:p>
            <a:r>
              <a:rPr lang="fr-FR" dirty="0" err="1"/>
              <a:t>Transpileur</a:t>
            </a:r>
            <a:r>
              <a:rPr lang="fr-FR" dirty="0"/>
              <a:t> = compilateur source à source opérant sur deux langages avec le même niveau d’abstraction</a:t>
            </a:r>
          </a:p>
          <a:p>
            <a:endParaRPr lang="fr-FR" dirty="0"/>
          </a:p>
          <a:p>
            <a:r>
              <a:rPr lang="fr-FR" u="sng" dirty="0"/>
              <a:t>Objectif</a:t>
            </a:r>
            <a:r>
              <a:rPr lang="fr-FR" dirty="0"/>
              <a:t>: réécrire le</a:t>
            </a:r>
            <a:br>
              <a:rPr lang="fr-FR" dirty="0"/>
            </a:br>
            <a:r>
              <a:rPr lang="fr-FR" dirty="0"/>
              <a:t>code JavaScript dans </a:t>
            </a:r>
            <a:br>
              <a:rPr lang="fr-FR" dirty="0"/>
            </a:br>
            <a:r>
              <a:rPr lang="fr-FR" dirty="0"/>
              <a:t>une version plus</a:t>
            </a:r>
            <a:br>
              <a:rPr lang="fr-FR" dirty="0"/>
            </a:br>
            <a:r>
              <a:rPr lang="fr-FR" dirty="0"/>
              <a:t>ancienne pour étendre </a:t>
            </a:r>
            <a:br>
              <a:rPr lang="fr-FR" dirty="0"/>
            </a:br>
            <a:r>
              <a:rPr lang="fr-FR" dirty="0"/>
              <a:t>le support navigateur.</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145</a:t>
            </a:fld>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706" y="2811163"/>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a:xfrm>
            <a:off x="4139952" y="3140967"/>
            <a:ext cx="648072" cy="3513957"/>
          </a:xfrm>
          <a:prstGeom prst="ellipse">
            <a:avLst/>
          </a:prstGeom>
          <a:solidFill>
            <a:schemeClr val="bg1">
              <a:alpha val="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24151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Babel</a:t>
            </a:r>
          </a:p>
        </p:txBody>
      </p:sp>
      <p:sp>
        <p:nvSpPr>
          <p:cNvPr id="3" name="Espace réservé du contenu 2"/>
          <p:cNvSpPr>
            <a:spLocks noGrp="1"/>
          </p:cNvSpPr>
          <p:nvPr>
            <p:ph idx="1"/>
          </p:nvPr>
        </p:nvSpPr>
        <p:spPr/>
        <p:txBody>
          <a:bodyPr/>
          <a:lstStyle/>
          <a:p>
            <a:r>
              <a:rPr lang="fr-FR" dirty="0"/>
              <a:t>Le </a:t>
            </a:r>
            <a:r>
              <a:rPr lang="fr-FR" dirty="0" err="1"/>
              <a:t>transpileur</a:t>
            </a:r>
            <a:r>
              <a:rPr lang="fr-FR" dirty="0"/>
              <a:t> le plus populaire, initialement appelé 6to5</a:t>
            </a:r>
          </a:p>
          <a:p>
            <a:r>
              <a:rPr lang="fr-FR" dirty="0"/>
              <a:t>Exemple de </a:t>
            </a:r>
            <a:r>
              <a:rPr lang="fr-FR" dirty="0" err="1"/>
              <a:t>transpilations</a:t>
            </a:r>
            <a:r>
              <a:rPr lang="fr-FR" dirty="0"/>
              <a:t> vers ES5:</a:t>
            </a:r>
          </a:p>
          <a:p>
            <a:endParaRPr lang="fr-FR" dirty="0"/>
          </a:p>
          <a:p>
            <a:endParaRPr lang="fr-FR" dirty="0"/>
          </a:p>
          <a:p>
            <a:endParaRPr lang="fr-FR" dirty="0"/>
          </a:p>
          <a:p>
            <a:endParaRPr lang="fr-FR" dirty="0"/>
          </a:p>
          <a:p>
            <a:pPr marL="0" indent="0">
              <a:buNone/>
            </a:pPr>
            <a:br>
              <a:rPr lang="fr-FR" dirty="0"/>
            </a:br>
            <a:endParaRPr lang="fr-FR" dirty="0"/>
          </a:p>
          <a:p>
            <a:r>
              <a:rPr lang="fr-FR" dirty="0"/>
              <a:t>Un plugin Babel existe pour chaque proposition du TC39</a:t>
            </a:r>
          </a:p>
          <a:p>
            <a:r>
              <a:rPr lang="fr-FR" dirty="0"/>
              <a:t>Des </a:t>
            </a:r>
            <a:r>
              <a:rPr lang="fr-FR" dirty="0" err="1"/>
              <a:t>presets</a:t>
            </a:r>
            <a:r>
              <a:rPr lang="fr-FR" dirty="0"/>
              <a:t> de plugins existent pour chaque version d’ES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146</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2" descr="Babe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684" y="320960"/>
            <a:ext cx="28575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636912"/>
            <a:ext cx="86487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76" y="3712773"/>
            <a:ext cx="8724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7873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5 étapes pour une proposition du TC39</a:t>
            </a:r>
          </a:p>
        </p:txBody>
      </p:sp>
      <p:sp>
        <p:nvSpPr>
          <p:cNvPr id="3" name="Espace réservé du contenu 2"/>
          <p:cNvSpPr>
            <a:spLocks noGrp="1"/>
          </p:cNvSpPr>
          <p:nvPr>
            <p:ph idx="1"/>
          </p:nvPr>
        </p:nvSpPr>
        <p:spPr/>
        <p:txBody>
          <a:bodyPr/>
          <a:lstStyle/>
          <a:p>
            <a:r>
              <a:rPr lang="fr-FR" dirty="0"/>
              <a:t>0: </a:t>
            </a:r>
            <a:r>
              <a:rPr lang="fr-FR" dirty="0" err="1"/>
              <a:t>Strawman</a:t>
            </a:r>
            <a:r>
              <a:rPr lang="fr-FR" dirty="0"/>
              <a:t> – </a:t>
            </a:r>
            <a:r>
              <a:rPr lang="fr-FR" sz="2000" dirty="0"/>
              <a:t>suggestion d’un besoin, appel à idées</a:t>
            </a:r>
          </a:p>
          <a:p>
            <a:r>
              <a:rPr lang="fr-FR" dirty="0"/>
              <a:t>1: </a:t>
            </a:r>
            <a:r>
              <a:rPr lang="fr-FR" dirty="0" err="1"/>
              <a:t>Proposal</a:t>
            </a:r>
            <a:r>
              <a:rPr lang="fr-FR" dirty="0"/>
              <a:t> – </a:t>
            </a:r>
            <a:r>
              <a:rPr lang="fr-FR" sz="2000" dirty="0"/>
              <a:t>ébauche de solution, premiers </a:t>
            </a:r>
            <a:r>
              <a:rPr lang="fr-FR" sz="2000" dirty="0" err="1"/>
              <a:t>polyfills</a:t>
            </a:r>
            <a:r>
              <a:rPr lang="fr-FR" sz="2000" dirty="0"/>
              <a:t>/démos</a:t>
            </a:r>
          </a:p>
          <a:p>
            <a:r>
              <a:rPr lang="fr-FR" dirty="0"/>
              <a:t>2: </a:t>
            </a:r>
            <a:r>
              <a:rPr lang="fr-FR" dirty="0" err="1"/>
              <a:t>Draft</a:t>
            </a:r>
            <a:r>
              <a:rPr lang="fr-FR" dirty="0"/>
              <a:t> – </a:t>
            </a:r>
            <a:r>
              <a:rPr lang="fr-FR" sz="2000" dirty="0"/>
              <a:t>décrit précisément la syntaxe/API</a:t>
            </a:r>
          </a:p>
          <a:p>
            <a:r>
              <a:rPr lang="fr-FR" dirty="0"/>
              <a:t>3: Candidate – </a:t>
            </a:r>
            <a:r>
              <a:rPr lang="fr-FR" sz="2000" dirty="0"/>
              <a:t>signé par tout le comité, appel à implémentations</a:t>
            </a:r>
          </a:p>
          <a:p>
            <a:r>
              <a:rPr lang="fr-FR" dirty="0"/>
              <a:t>4: </a:t>
            </a:r>
            <a:r>
              <a:rPr lang="fr-FR" dirty="0" err="1"/>
              <a:t>Finished</a:t>
            </a:r>
            <a:r>
              <a:rPr lang="fr-FR" dirty="0"/>
              <a:t> – </a:t>
            </a:r>
            <a:r>
              <a:rPr lang="fr-FR" sz="2000" dirty="0"/>
              <a:t>prêt pour être inclus dans la prochaine version d’ES</a:t>
            </a:r>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147</a:t>
            </a:fld>
            <a:endParaRPr lang="fr-FR" dirty="0"/>
          </a:p>
        </p:txBody>
      </p:sp>
      <p:sp>
        <p:nvSpPr>
          <p:cNvPr id="7" name="Ellipse 6"/>
          <p:cNvSpPr/>
          <p:nvPr/>
        </p:nvSpPr>
        <p:spPr>
          <a:xfrm>
            <a:off x="4860032" y="1988840"/>
            <a:ext cx="3168352" cy="575496"/>
          </a:xfrm>
          <a:prstGeom prst="ellipse">
            <a:avLst/>
          </a:prstGeom>
          <a:solidFill>
            <a:srgbClr val="FFFF00">
              <a:alpha val="2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a:stCxn id="7" idx="4"/>
            <a:endCxn id="10" idx="0"/>
          </p:cNvCxnSpPr>
          <p:nvPr/>
        </p:nvCxnSpPr>
        <p:spPr>
          <a:xfrm flipH="1">
            <a:off x="4608004" y="2564336"/>
            <a:ext cx="1836204" cy="18007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ZoneTexte 9"/>
          <p:cNvSpPr txBox="1"/>
          <p:nvPr/>
        </p:nvSpPr>
        <p:spPr>
          <a:xfrm>
            <a:off x="899592" y="4365104"/>
            <a:ext cx="7416824" cy="21571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lgn="ctr"/>
            <a:r>
              <a:rPr lang="fr-FR" dirty="0"/>
              <a:t>= premiers plugins Babel</a:t>
            </a:r>
          </a:p>
          <a:p>
            <a:endParaRPr lang="fr-FR" dirty="0"/>
          </a:p>
          <a:p>
            <a:r>
              <a:rPr lang="fr-FR" dirty="0"/>
              <a:t>Presque toutes les propositions du TC39 sont utilisables par les développeurs sans attendre leur standardisation.</a:t>
            </a:r>
          </a:p>
          <a:p>
            <a:r>
              <a:rPr lang="fr-FR" dirty="0"/>
              <a:t>Une aubaine mais aussi un facteur de risque.</a:t>
            </a:r>
            <a:br>
              <a:rPr lang="fr-FR" dirty="0"/>
            </a:br>
            <a:br>
              <a:rPr lang="fr-FR" dirty="0"/>
            </a:br>
            <a:r>
              <a:rPr lang="fr-FR" b="1" u="sng" dirty="0"/>
              <a:t>Recommandé</a:t>
            </a:r>
            <a:r>
              <a:rPr lang="fr-FR" dirty="0"/>
              <a:t>: attendre au mois le stage </a:t>
            </a:r>
            <a:r>
              <a:rPr lang="fr-FR" b="1" dirty="0"/>
              <a:t>3</a:t>
            </a:r>
            <a:r>
              <a:rPr lang="fr-FR" dirty="0"/>
              <a:t> pour utiliser en projet</a:t>
            </a:r>
          </a:p>
        </p:txBody>
      </p:sp>
    </p:spTree>
    <p:extLst>
      <p:ext uri="{BB962C8B-B14F-4D97-AF65-F5344CB8AC3E}">
        <p14:creationId xmlns:p14="http://schemas.microsoft.com/office/powerpoint/2010/main" val="24925298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
            </a:r>
            <a:r>
              <a:rPr lang="fr-FR" dirty="0" err="1"/>
              <a:t>babel</a:t>
            </a:r>
            <a:r>
              <a:rPr lang="fr-FR" dirty="0"/>
              <a:t>/</a:t>
            </a:r>
            <a:r>
              <a:rPr lang="fr-FR" dirty="0" err="1"/>
              <a:t>preset-env</a:t>
            </a:r>
            <a:endParaRPr lang="fr-FR" dirty="0"/>
          </a:p>
        </p:txBody>
      </p:sp>
      <p:sp>
        <p:nvSpPr>
          <p:cNvPr id="3" name="Espace réservé du contenu 2"/>
          <p:cNvSpPr>
            <a:spLocks noGrp="1"/>
          </p:cNvSpPr>
          <p:nvPr>
            <p:ph idx="1"/>
          </p:nvPr>
        </p:nvSpPr>
        <p:spPr/>
        <p:txBody>
          <a:bodyPr>
            <a:normAutofit/>
          </a:bodyPr>
          <a:lstStyle/>
          <a:p>
            <a:r>
              <a:rPr lang="fr-FR" dirty="0"/>
              <a:t>Applique uniquement les transformations requises selon le panel de navigateurs à supporter: </a:t>
            </a:r>
            <a:r>
              <a:rPr lang="fr-FR" dirty="0">
                <a:hlinkClick r:id="rId2"/>
              </a:rPr>
              <a:t>http://browserl.ist/</a:t>
            </a:r>
            <a:endParaRPr lang="fr-FR" dirty="0"/>
          </a:p>
          <a:p>
            <a:endParaRPr lang="fr-FR" dirty="0"/>
          </a:p>
          <a:p>
            <a:pPr marL="0" indent="0">
              <a:buNone/>
            </a:pPr>
            <a:r>
              <a:rPr lang="fr-FR" i="1" dirty="0" err="1">
                <a:cs typeface="Consolas" panose="020B0609020204030204" pitchFamily="49" charset="0"/>
              </a:rPr>
              <a:t>package.json</a:t>
            </a:r>
            <a:r>
              <a:rPr lang="fr-FR" i="1" dirty="0">
                <a:cs typeface="Consolas" panose="020B0609020204030204" pitchFamily="49" charset="0"/>
              </a:rPr>
              <a:t>:</a:t>
            </a:r>
          </a:p>
          <a:p>
            <a:pPr marL="0" indent="0">
              <a:buNone/>
            </a:pP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browserslist</a:t>
            </a:r>
            <a:r>
              <a:rPr lang="fr-FR" dirty="0">
                <a:latin typeface="Consolas" panose="020B0609020204030204" pitchFamily="49" charset="0"/>
                <a:cs typeface="Consolas" panose="020B0609020204030204" pitchFamily="49" charset="0"/>
              </a:rPr>
              <a:t>": "&gt; 1%, not </a:t>
            </a:r>
            <a:r>
              <a:rPr lang="fr-FR" dirty="0" err="1">
                <a:latin typeface="Consolas" panose="020B0609020204030204" pitchFamily="49" charset="0"/>
                <a:cs typeface="Consolas" panose="020B0609020204030204" pitchFamily="49" charset="0"/>
              </a:rPr>
              <a:t>dead</a:t>
            </a:r>
            <a:r>
              <a:rPr lang="fr-FR" dirty="0">
                <a:latin typeface="Consolas" panose="020B0609020204030204" pitchFamily="49" charset="0"/>
                <a:cs typeface="Consolas" panose="020B0609020204030204" pitchFamily="49" charset="0"/>
              </a:rPr>
              <a:t>"</a:t>
            </a:r>
          </a:p>
          <a:p>
            <a:pPr marL="0" indent="0">
              <a:buNone/>
            </a:pPr>
            <a:endParaRPr lang="fr-FR" dirty="0"/>
          </a:p>
          <a:p>
            <a:pPr marL="0" indent="0">
              <a:buNone/>
            </a:pPr>
            <a:r>
              <a:rPr lang="fr-FR" u="sng" dirty="0"/>
              <a:t>Exemples de </a:t>
            </a:r>
            <a:r>
              <a:rPr lang="fr-FR" u="sng" dirty="0" err="1"/>
              <a:t>queries</a:t>
            </a:r>
            <a:r>
              <a:rPr lang="fr-FR" u="sng" dirty="0"/>
              <a:t> </a:t>
            </a:r>
            <a:r>
              <a:rPr lang="fr-FR" u="sng" dirty="0" err="1"/>
              <a:t>browserslist</a:t>
            </a:r>
            <a:r>
              <a:rPr lang="fr-FR" u="sng" dirty="0"/>
              <a:t>:</a:t>
            </a:r>
          </a:p>
          <a:p>
            <a:r>
              <a:rPr lang="fr-FR" sz="2000" dirty="0" err="1">
                <a:latin typeface="Consolas" panose="020B0609020204030204" pitchFamily="49" charset="0"/>
                <a:cs typeface="Consolas" panose="020B0609020204030204" pitchFamily="49" charset="0"/>
              </a:rPr>
              <a:t>ie</a:t>
            </a:r>
            <a:r>
              <a:rPr lang="fr-FR" sz="2000" dirty="0">
                <a:latin typeface="Consolas" panose="020B0609020204030204" pitchFamily="49" charset="0"/>
                <a:cs typeface="Consolas" panose="020B0609020204030204" pitchFamily="49" charset="0"/>
              </a:rPr>
              <a:t> 6-8, Firefox &gt;= 30, last 5 Chrome versions </a:t>
            </a:r>
          </a:p>
          <a:p>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95% in US, </a:t>
            </a:r>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99% in </a:t>
            </a:r>
            <a:r>
              <a:rPr lang="fr-FR" sz="2000" dirty="0" err="1">
                <a:latin typeface="Consolas" panose="020B0609020204030204" pitchFamily="49" charset="0"/>
                <a:cs typeface="Consolas" panose="020B0609020204030204" pitchFamily="49" charset="0"/>
              </a:rPr>
              <a:t>my</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stats</a:t>
            </a:r>
            <a:endParaRPr lang="fr-FR" sz="2000" dirty="0">
              <a:latin typeface="Consolas" panose="020B0609020204030204" pitchFamily="49" charset="0"/>
              <a:cs typeface="Consolas" panose="020B0609020204030204" pitchFamily="49" charset="0"/>
            </a:endParaRPr>
          </a:p>
          <a:p>
            <a:r>
              <a:rPr lang="fr-FR" sz="2000" dirty="0" err="1">
                <a:latin typeface="Consolas" panose="020B0609020204030204" pitchFamily="49" charset="0"/>
                <a:cs typeface="Consolas" panose="020B0609020204030204" pitchFamily="49" charset="0"/>
              </a:rPr>
              <a:t>extends</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browserslist</a:t>
            </a:r>
            <a:r>
              <a:rPr lang="fr-FR" sz="2000" dirty="0">
                <a:latin typeface="Consolas" panose="020B0609020204030204" pitchFamily="49" charset="0"/>
                <a:cs typeface="Consolas" panose="020B0609020204030204" pitchFamily="49" charset="0"/>
              </a:rPr>
              <a:t>-config-</a:t>
            </a:r>
            <a:r>
              <a:rPr lang="fr-FR" sz="2000" dirty="0" err="1">
                <a:latin typeface="Consolas" panose="020B0609020204030204" pitchFamily="49" charset="0"/>
                <a:cs typeface="Consolas" panose="020B0609020204030204" pitchFamily="49" charset="0"/>
              </a:rPr>
              <a:t>worldline</a:t>
            </a:r>
            <a:endParaRPr lang="fr-FR" sz="2000" dirty="0">
              <a:latin typeface="Consolas" panose="020B0609020204030204" pitchFamily="49" charset="0"/>
              <a:cs typeface="Consolas" panose="020B0609020204030204" pitchFamily="49" charset="0"/>
            </a:endParaRPr>
          </a:p>
          <a:p>
            <a:r>
              <a:rPr lang="fr-FR" sz="2000" dirty="0">
                <a:latin typeface="Consolas" panose="020B0609020204030204" pitchFamily="49" charset="0"/>
                <a:cs typeface="Consolas" panose="020B0609020204030204" pitchFamily="49" charset="0"/>
              </a:rPr>
              <a:t>defaults </a:t>
            </a:r>
            <a:r>
              <a:rPr lang="en-US" sz="2000" dirty="0">
                <a:solidFill>
                  <a:schemeClr val="bg1">
                    <a:lumMod val="50000"/>
                  </a:schemeClr>
                </a:solidFill>
                <a:cs typeface="Consolas" panose="020B0609020204030204" pitchFamily="49" charset="0"/>
              </a:rPr>
              <a:t>(&gt; 0.5%, last 2 versions, Firefox ESR, not dead)</a:t>
            </a:r>
            <a:endParaRPr lang="fr-FR" sz="2000" dirty="0">
              <a:solidFill>
                <a:schemeClr val="bg1">
                  <a:lumMod val="50000"/>
                </a:schemeClr>
              </a:solidFill>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148</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2144119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Transpiler</a:t>
            </a:r>
            <a:r>
              <a:rPr lang="fr-FR" dirty="0"/>
              <a:t> ou pas ?</a:t>
            </a:r>
          </a:p>
        </p:txBody>
      </p:sp>
      <p:sp>
        <p:nvSpPr>
          <p:cNvPr id="3" name="Espace réservé du contenu 2"/>
          <p:cNvSpPr>
            <a:spLocks noGrp="1"/>
          </p:cNvSpPr>
          <p:nvPr>
            <p:ph idx="1"/>
          </p:nvPr>
        </p:nvSpPr>
        <p:spPr>
          <a:xfrm>
            <a:off x="467544" y="1484784"/>
            <a:ext cx="8533189" cy="2740023"/>
          </a:xfrm>
        </p:spPr>
        <p:txBody>
          <a:bodyPr/>
          <a:lstStyle/>
          <a:p>
            <a:pPr>
              <a:spcBef>
                <a:spcPts val="1200"/>
              </a:spcBef>
            </a:pPr>
            <a:r>
              <a:rPr lang="fr-FR" dirty="0"/>
              <a:t>La </a:t>
            </a:r>
            <a:r>
              <a:rPr lang="fr-FR" dirty="0" err="1"/>
              <a:t>transpilation</a:t>
            </a:r>
            <a:r>
              <a:rPr lang="fr-FR" dirty="0"/>
              <a:t> permet au développeur de s’abstraire de la majorité des problèmes de support navigateur.</a:t>
            </a:r>
            <a:br>
              <a:rPr lang="fr-FR" dirty="0"/>
            </a:br>
            <a:r>
              <a:rPr lang="fr-FR" dirty="0"/>
              <a:t>Plus besoin de retenir quelle </a:t>
            </a:r>
            <a:r>
              <a:rPr lang="fr-FR" dirty="0" err="1"/>
              <a:t>feature</a:t>
            </a:r>
            <a:r>
              <a:rPr lang="fr-FR" dirty="0"/>
              <a:t> vient de quelle version.</a:t>
            </a:r>
          </a:p>
          <a:p>
            <a:pPr>
              <a:spcBef>
                <a:spcPts val="1200"/>
              </a:spcBef>
            </a:pPr>
            <a:r>
              <a:rPr lang="fr-FR" dirty="0"/>
              <a:t>Elle introduit une étape de compilation, de nombreuses dépendances, quelques facteurs de risque, et une perte de proximité entre le code écrit et celui exécuté.</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142326" y="4224807"/>
            <a:ext cx="8894170" cy="2372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spcAft>
                <a:spcPts val="600"/>
              </a:spcAft>
            </a:pPr>
            <a:r>
              <a:rPr lang="fr-FR" sz="2000" b="1" u="sng" dirty="0"/>
              <a:t>Recommandé:</a:t>
            </a:r>
          </a:p>
          <a:p>
            <a:pPr marL="342900" indent="-342900">
              <a:spcAft>
                <a:spcPts val="600"/>
              </a:spcAft>
              <a:buFont typeface="Wingdings" panose="05000000000000000000" pitchFamily="2" charset="2"/>
              <a:buChar char="§"/>
            </a:pPr>
            <a:r>
              <a:rPr lang="fr-FR" sz="2000" dirty="0" err="1"/>
              <a:t>Transpiler</a:t>
            </a:r>
            <a:r>
              <a:rPr lang="fr-FR" sz="2000" dirty="0"/>
              <a:t> au minimum en mode développement</a:t>
            </a:r>
          </a:p>
          <a:p>
            <a:pPr marL="342900" indent="-342900">
              <a:spcAft>
                <a:spcPts val="600"/>
              </a:spcAft>
              <a:buFont typeface="Wingdings" panose="05000000000000000000" pitchFamily="2" charset="2"/>
              <a:buChar char="§"/>
            </a:pPr>
            <a:r>
              <a:rPr lang="fr-FR" sz="2000" dirty="0"/>
              <a:t>Utiliser </a:t>
            </a:r>
            <a:r>
              <a:rPr lang="fr-FR" sz="2000" dirty="0" err="1"/>
              <a:t>preset-env</a:t>
            </a:r>
            <a:r>
              <a:rPr lang="fr-FR" sz="2000" dirty="0"/>
              <a:t> pour réduire le scope de </a:t>
            </a:r>
            <a:r>
              <a:rPr lang="fr-FR" sz="2000" dirty="0" err="1"/>
              <a:t>transpilation</a:t>
            </a:r>
            <a:endParaRPr lang="fr-FR" sz="2000" dirty="0"/>
          </a:p>
          <a:p>
            <a:pPr marL="342900" indent="-342900">
              <a:spcAft>
                <a:spcPts val="600"/>
              </a:spcAft>
              <a:buFont typeface="Wingdings" panose="05000000000000000000" pitchFamily="2" charset="2"/>
              <a:buChar char="§"/>
            </a:pPr>
            <a:r>
              <a:rPr lang="fr-FR" sz="2000" dirty="0"/>
              <a:t>Intégrer la </a:t>
            </a:r>
            <a:r>
              <a:rPr lang="fr-FR" sz="2000" dirty="0" err="1"/>
              <a:t>transpilation</a:t>
            </a:r>
            <a:r>
              <a:rPr lang="fr-FR" sz="2000" dirty="0"/>
              <a:t> aux autres </a:t>
            </a:r>
            <a:r>
              <a:rPr lang="fr-FR" sz="2000" dirty="0" err="1"/>
              <a:t>process</a:t>
            </a:r>
            <a:r>
              <a:rPr lang="fr-FR" sz="2000" dirty="0"/>
              <a:t> de </a:t>
            </a:r>
            <a:r>
              <a:rPr lang="fr-FR" sz="2000" dirty="0" err="1"/>
              <a:t>build</a:t>
            </a:r>
            <a:r>
              <a:rPr lang="fr-FR" sz="2000" dirty="0"/>
              <a:t> existants</a:t>
            </a:r>
            <a:br>
              <a:rPr lang="fr-FR" sz="2000" dirty="0"/>
            </a:br>
            <a:r>
              <a:rPr lang="fr-FR" sz="2000" dirty="0"/>
              <a:t> (linters, </a:t>
            </a:r>
            <a:r>
              <a:rPr lang="fr-FR" sz="2000" dirty="0" err="1"/>
              <a:t>bundlers</a:t>
            </a:r>
            <a:r>
              <a:rPr lang="fr-FR" sz="2000" dirty="0"/>
              <a:t>, </a:t>
            </a:r>
            <a:r>
              <a:rPr lang="fr-FR" sz="2000" dirty="0" err="1"/>
              <a:t>minification</a:t>
            </a:r>
            <a:r>
              <a:rPr lang="fr-FR" sz="2000" dirty="0"/>
              <a:t>…)</a:t>
            </a:r>
          </a:p>
          <a:p>
            <a:pPr marL="342900" indent="-342900">
              <a:spcAft>
                <a:spcPts val="600"/>
              </a:spcAft>
              <a:buFont typeface="Wingdings" panose="05000000000000000000" pitchFamily="2" charset="2"/>
              <a:buChar char="§"/>
            </a:pPr>
            <a:r>
              <a:rPr lang="fr-FR" sz="2000" dirty="0"/>
              <a:t>Utiliser les source </a:t>
            </a:r>
            <a:r>
              <a:rPr lang="fr-FR" sz="2000" dirty="0" err="1"/>
              <a:t>maps</a:t>
            </a:r>
            <a:r>
              <a:rPr lang="fr-FR" sz="2000" dirty="0"/>
              <a:t> avec son débogueur</a:t>
            </a:r>
          </a:p>
        </p:txBody>
      </p:sp>
    </p:spTree>
    <p:extLst>
      <p:ext uri="{BB962C8B-B14F-4D97-AF65-F5344CB8AC3E}">
        <p14:creationId xmlns:p14="http://schemas.microsoft.com/office/powerpoint/2010/main" val="280753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Exercices durant la formation</a:t>
            </a:r>
          </a:p>
        </p:txBody>
      </p:sp>
      <p:sp>
        <p:nvSpPr>
          <p:cNvPr id="3" name="Espace réservé du contenu 2"/>
          <p:cNvSpPr>
            <a:spLocks noGrp="1"/>
          </p:cNvSpPr>
          <p:nvPr>
            <p:ph idx="1"/>
          </p:nvPr>
        </p:nvSpPr>
        <p:spPr>
          <a:xfrm>
            <a:off x="292784" y="2120662"/>
            <a:ext cx="8507288" cy="864096"/>
          </a:xfrm>
        </p:spPr>
        <p:txBody>
          <a:bodyPr>
            <a:normAutofit/>
          </a:bodyPr>
          <a:lstStyle/>
          <a:p>
            <a:pPr marL="0" indent="0">
              <a:buNone/>
            </a:pPr>
            <a:r>
              <a:rPr lang="fr-FR" sz="2000" dirty="0"/>
              <a:t>Faites les exercices depuis votre navigateur à cette adresse:</a:t>
            </a:r>
            <a:br>
              <a:rPr lang="fr-FR" sz="2000" dirty="0"/>
            </a:br>
            <a:r>
              <a:rPr lang="fr-FR" sz="2000" dirty="0">
                <a:solidFill>
                  <a:srgbClr val="FFFF00"/>
                </a:solidFill>
                <a:hlinkClick r:id="rId2"/>
              </a:rPr>
              <a:t>https://codesandbox.io/s/github/SDCOAdvocates/JS-Training</a:t>
            </a:r>
            <a:endParaRPr lang="fr-FR" sz="2000" dirty="0">
              <a:solidFill>
                <a:srgbClr val="FFFF00"/>
              </a:solidFill>
            </a:endParaRPr>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a:t>
            </a:fld>
            <a:endParaRPr lang="fr-F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6359"/>
            <a:ext cx="9163497" cy="74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84683" y="3920455"/>
            <a:ext cx="8964488" cy="707886"/>
          </a:xfrm>
          <a:prstGeom prst="rect">
            <a:avLst/>
          </a:prstGeom>
          <a:noFill/>
        </p:spPr>
        <p:txBody>
          <a:bodyPr wrap="square" rtlCol="0">
            <a:spAutoFit/>
          </a:bodyPr>
          <a:lstStyle/>
          <a:p>
            <a:r>
              <a:rPr lang="fr-FR" sz="2000" dirty="0" err="1"/>
              <a:t>Forkez</a:t>
            </a:r>
            <a:r>
              <a:rPr lang="fr-FR" sz="2000" dirty="0"/>
              <a:t> pour créer votre version personnelle du repo de travail. </a:t>
            </a:r>
            <a:br>
              <a:rPr lang="fr-FR" sz="2000" dirty="0"/>
            </a:br>
            <a:r>
              <a:rPr lang="fr-FR" sz="2000" dirty="0"/>
              <a:t>Vous pouvez la publier sur votre compte personnel </a:t>
            </a:r>
            <a:r>
              <a:rPr lang="fr-FR" sz="2000" dirty="0" err="1"/>
              <a:t>Github</a:t>
            </a:r>
            <a:r>
              <a:rPr lang="fr-FR" sz="2000" dirty="0"/>
              <a:t> si vous en avez un.</a:t>
            </a:r>
          </a:p>
        </p:txBody>
      </p:sp>
      <p:sp>
        <p:nvSpPr>
          <p:cNvPr id="10" name="ZoneTexte 9"/>
          <p:cNvSpPr txBox="1"/>
          <p:nvPr/>
        </p:nvSpPr>
        <p:spPr>
          <a:xfrm>
            <a:off x="323528" y="1412776"/>
            <a:ext cx="8496944" cy="707886"/>
          </a:xfrm>
          <a:prstGeom prst="rect">
            <a:avLst/>
          </a:prstGeom>
          <a:noFill/>
        </p:spPr>
        <p:txBody>
          <a:bodyPr wrap="square" rtlCol="0">
            <a:spAutoFit/>
          </a:bodyPr>
          <a:lstStyle/>
          <a:p>
            <a:r>
              <a:rPr lang="fr-FR" sz="2000" dirty="0" err="1"/>
              <a:t>Slides</a:t>
            </a:r>
            <a:r>
              <a:rPr lang="fr-FR" sz="2000" dirty="0"/>
              <a:t> et exercices disponibles sur ce repo </a:t>
            </a:r>
            <a:r>
              <a:rPr lang="fr-FR" sz="2000" dirty="0" err="1"/>
              <a:t>Github</a:t>
            </a:r>
            <a:r>
              <a:rPr lang="fr-FR" sz="2000" dirty="0"/>
              <a:t>:</a:t>
            </a:r>
            <a:endParaRPr lang="fr-FR" sz="2000" dirty="0">
              <a:hlinkClick r:id="rId4"/>
            </a:endParaRPr>
          </a:p>
          <a:p>
            <a:r>
              <a:rPr lang="fr-FR" sz="2000" dirty="0">
                <a:hlinkClick r:id="rId4"/>
              </a:rPr>
              <a:t>https://github.com/SDCOAdvocates/JS-Training</a:t>
            </a:r>
            <a:endParaRPr lang="fr-FR" sz="2000"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722621"/>
            <a:ext cx="2704600" cy="158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16940"/>
          <a:stretch/>
        </p:blipFill>
        <p:spPr bwMode="auto">
          <a:xfrm>
            <a:off x="2802697" y="4722621"/>
            <a:ext cx="277741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4125" y="4722623"/>
            <a:ext cx="34480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184683" y="6341258"/>
            <a:ext cx="8635789" cy="400110"/>
          </a:xfrm>
          <a:prstGeom prst="rect">
            <a:avLst/>
          </a:prstGeom>
          <a:noFill/>
        </p:spPr>
        <p:txBody>
          <a:bodyPr wrap="square" rtlCol="0">
            <a:spAutoFit/>
          </a:bodyPr>
          <a:lstStyle/>
          <a:p>
            <a:r>
              <a:rPr lang="fr-FR" sz="2000" dirty="0"/>
              <a:t>Pour chaque exercice, corrigez la source pour valider le test associé</a:t>
            </a:r>
          </a:p>
        </p:txBody>
      </p:sp>
    </p:spTree>
    <p:extLst>
      <p:ext uri="{BB962C8B-B14F-4D97-AF65-F5344CB8AC3E}">
        <p14:creationId xmlns:p14="http://schemas.microsoft.com/office/powerpoint/2010/main" val="3220078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 bref</a:t>
            </a:r>
          </a:p>
        </p:txBody>
      </p:sp>
      <p:sp>
        <p:nvSpPr>
          <p:cNvPr id="3" name="Espace réservé du contenu 2"/>
          <p:cNvSpPr>
            <a:spLocks noGrp="1"/>
          </p:cNvSpPr>
          <p:nvPr>
            <p:ph idx="1"/>
          </p:nvPr>
        </p:nvSpPr>
        <p:spPr/>
        <p:txBody>
          <a:bodyPr/>
          <a:lstStyle/>
          <a:p>
            <a:pPr>
              <a:spcBef>
                <a:spcPts val="1800"/>
              </a:spcBef>
            </a:pPr>
            <a:r>
              <a:rPr lang="fr-FR" dirty="0"/>
              <a:t>Vous pouvez utiliser toutes les dernières </a:t>
            </a:r>
            <a:r>
              <a:rPr lang="fr-FR" dirty="0" err="1"/>
              <a:t>features</a:t>
            </a:r>
            <a:r>
              <a:rPr lang="fr-FR" dirty="0"/>
              <a:t> de JavaScript sans vous soucier du support avec </a:t>
            </a:r>
            <a:r>
              <a:rPr lang="fr-FR" dirty="0" err="1"/>
              <a:t>preset-env</a:t>
            </a:r>
            <a:endParaRPr lang="fr-FR" dirty="0"/>
          </a:p>
          <a:p>
            <a:pPr>
              <a:spcBef>
                <a:spcPts val="1800"/>
              </a:spcBef>
            </a:pPr>
            <a:r>
              <a:rPr lang="fr-FR" dirty="0"/>
              <a:t>Il est recommandé toutefois de vérifier que la </a:t>
            </a:r>
            <a:r>
              <a:rPr lang="fr-FR" dirty="0" err="1"/>
              <a:t>feature</a:t>
            </a:r>
            <a:r>
              <a:rPr lang="fr-FR" dirty="0"/>
              <a:t> est au moins à l’étape 3 : Candidate pour le TC39</a:t>
            </a:r>
          </a:p>
          <a:p>
            <a:pPr>
              <a:spcBef>
                <a:spcPts val="1800"/>
              </a:spcBef>
            </a:pPr>
            <a:r>
              <a:rPr lang="fr-FR" dirty="0"/>
              <a:t>La </a:t>
            </a:r>
            <a:r>
              <a:rPr lang="fr-FR" dirty="0" err="1"/>
              <a:t>transpilation</a:t>
            </a:r>
            <a:r>
              <a:rPr lang="fr-FR" dirty="0"/>
              <a:t> n’est pas une solution miracle: certaines nouveautés ne peuvent pas être réécrites en ES5, ou bien fonctionnent dans un mode dégradé. </a:t>
            </a:r>
          </a:p>
          <a:p>
            <a:pPr>
              <a:spcBef>
                <a:spcPts val="1800"/>
              </a:spcBef>
            </a:pPr>
            <a:r>
              <a:rPr lang="fr-FR" dirty="0"/>
              <a:t>Lisez la doc de tous les plugins Babel que vous utilisez</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150</a:t>
            </a:fld>
            <a:endParaRPr lang="fr-FR" dirty="0"/>
          </a:p>
        </p:txBody>
      </p:sp>
    </p:spTree>
    <p:extLst>
      <p:ext uri="{BB962C8B-B14F-4D97-AF65-F5344CB8AC3E}">
        <p14:creationId xmlns:p14="http://schemas.microsoft.com/office/powerpoint/2010/main" val="21805058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Surcouches à JavaScript</a:t>
            </a:r>
          </a:p>
        </p:txBody>
      </p:sp>
      <p:sp>
        <p:nvSpPr>
          <p:cNvPr id="3" name="Sous-titre 2"/>
          <p:cNvSpPr>
            <a:spLocks noGrp="1"/>
          </p:cNvSpPr>
          <p:nvPr>
            <p:ph type="subTitle" idx="1"/>
          </p:nvPr>
        </p:nvSpPr>
        <p:spPr/>
        <p:txBody>
          <a:bodyPr/>
          <a:lstStyle/>
          <a:p>
            <a:r>
              <a:rPr lang="fr-FR" dirty="0" err="1"/>
              <a:t>Transpilations</a:t>
            </a:r>
            <a:r>
              <a:rPr lang="fr-FR" dirty="0"/>
              <a:t> hors </a:t>
            </a:r>
            <a:r>
              <a:rPr lang="fr-FR" dirty="0" err="1"/>
              <a:t>ECMAScript</a:t>
            </a:r>
            <a:r>
              <a:rPr lang="fr-FR" dirty="0"/>
              <a:t> / TC39</a:t>
            </a:r>
          </a:p>
        </p:txBody>
      </p:sp>
      <p:sp>
        <p:nvSpPr>
          <p:cNvPr id="4" name="Espace réservé de la date 3"/>
          <p:cNvSpPr>
            <a:spLocks noGrp="1"/>
          </p:cNvSpPr>
          <p:nvPr>
            <p:ph type="dt" sz="half" idx="10"/>
          </p:nvPr>
        </p:nvSpPr>
        <p:spPr/>
        <p:txBody>
          <a:bodyPr/>
          <a:lstStyle/>
          <a:p>
            <a:fld id="{1D3853A5-69BC-4513-9004-6ED4EC9F3CD5}"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151</a:t>
            </a:fld>
            <a:endParaRPr lang="fr-FR" dirty="0"/>
          </a:p>
        </p:txBody>
      </p:sp>
    </p:spTree>
    <p:extLst>
      <p:ext uri="{BB962C8B-B14F-4D97-AF65-F5344CB8AC3E}">
        <p14:creationId xmlns:p14="http://schemas.microsoft.com/office/powerpoint/2010/main" val="26039909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TypeScript</a:t>
            </a:r>
          </a:p>
        </p:txBody>
      </p:sp>
      <p:sp>
        <p:nvSpPr>
          <p:cNvPr id="3" name="Espace réservé du contenu 2"/>
          <p:cNvSpPr>
            <a:spLocks noGrp="1"/>
          </p:cNvSpPr>
          <p:nvPr>
            <p:ph idx="1"/>
          </p:nvPr>
        </p:nvSpPr>
        <p:spPr/>
        <p:txBody>
          <a:bodyPr/>
          <a:lstStyle/>
          <a:p>
            <a:pPr>
              <a:spcBef>
                <a:spcPts val="1200"/>
              </a:spcBef>
            </a:pPr>
            <a:r>
              <a:rPr lang="fr-FR" sz="2000" dirty="0"/>
              <a:t>Développé par Microsoft, publié en février 2012</a:t>
            </a:r>
          </a:p>
          <a:p>
            <a:pPr>
              <a:spcBef>
                <a:spcPts val="1200"/>
              </a:spcBef>
            </a:pPr>
            <a:r>
              <a:rPr lang="fr-FR" sz="2000" dirty="0"/>
              <a:t>Deux </a:t>
            </a:r>
            <a:r>
              <a:rPr lang="fr-FR" sz="2000" dirty="0" err="1"/>
              <a:t>transpileurs</a:t>
            </a:r>
            <a:r>
              <a:rPr lang="fr-FR" sz="2000" dirty="0"/>
              <a:t> existants: </a:t>
            </a:r>
            <a:r>
              <a:rPr lang="fr-FR" sz="2000" dirty="0" err="1"/>
              <a:t>tsc</a:t>
            </a:r>
            <a:r>
              <a:rPr lang="fr-FR" sz="2000" dirty="0"/>
              <a:t> (officiel) et Babel</a:t>
            </a:r>
          </a:p>
          <a:p>
            <a:pPr>
              <a:spcBef>
                <a:spcPts val="1200"/>
              </a:spcBef>
            </a:pPr>
            <a:r>
              <a:rPr lang="fr-FR" sz="2000" dirty="0"/>
              <a:t>Surcouche de la spécification ES2015</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Autres </a:t>
            </a:r>
            <a:r>
              <a:rPr lang="fr-FR" sz="2000" dirty="0" err="1"/>
              <a:t>features</a:t>
            </a:r>
            <a:r>
              <a:rPr lang="fr-FR" sz="2000" dirty="0"/>
              <a:t> principales: </a:t>
            </a:r>
            <a:br>
              <a:rPr lang="fr-FR" sz="2000" dirty="0"/>
            </a:br>
            <a:r>
              <a:rPr lang="fr-FR" sz="2000" dirty="0"/>
              <a:t>interfaces, décorateurs, classes abstraites, énumérations</a:t>
            </a:r>
          </a:p>
          <a:p>
            <a:pPr>
              <a:spcBef>
                <a:spcPts val="1200"/>
              </a:spcBef>
            </a:pPr>
            <a:r>
              <a:rPr lang="fr-FR" sz="2000" dirty="0"/>
              <a:t>Les définitions de types (fichiers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d.ts</a:t>
            </a:r>
            <a:r>
              <a:rPr lang="fr-FR" sz="2000" dirty="0"/>
              <a:t>) peuvent être exploitées pour valider un code même sans TypeScript</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152</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620688"/>
            <a:ext cx="762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Bénéfice: </a:t>
            </a:r>
            <a:r>
              <a:rPr lang="fr-FR" sz="2000" b="1" dirty="0"/>
              <a:t>++</a:t>
            </a:r>
            <a:r>
              <a:rPr lang="fr-FR" sz="2000" dirty="0"/>
              <a:t>        </a:t>
            </a:r>
            <a:r>
              <a:rPr lang="fr-FR" sz="2000" dirty="0">
                <a:solidFill>
                  <a:srgbClr val="C00000"/>
                </a:solidFill>
              </a:rPr>
              <a:t>Complexité: </a:t>
            </a:r>
            <a:r>
              <a:rPr lang="fr-FR" sz="2000" b="1" dirty="0">
                <a:solidFill>
                  <a:srgbClr val="C00000"/>
                </a:solidFill>
              </a:rPr>
              <a:t>+</a:t>
            </a:r>
            <a:r>
              <a:rPr lang="fr-FR" sz="2000" dirty="0">
                <a:solidFill>
                  <a:srgbClr val="C00000"/>
                </a:solidFill>
              </a:rPr>
              <a:t>        Risque: </a:t>
            </a:r>
            <a:r>
              <a:rPr lang="fr-FR" sz="2000" b="1" dirty="0">
                <a:solidFill>
                  <a:srgbClr val="C00000"/>
                </a:solidFill>
              </a:rPr>
              <a:t>-</a:t>
            </a:r>
            <a:br>
              <a:rPr lang="fr-FR" sz="2000" b="1" dirty="0">
                <a:solidFill>
                  <a:srgbClr val="C00000"/>
                </a:solidFill>
              </a:rPr>
            </a:br>
            <a:br>
              <a:rPr lang="fr-FR" sz="2000" b="1" dirty="0">
                <a:solidFill>
                  <a:srgbClr val="C00000"/>
                </a:solidFill>
              </a:rPr>
            </a:br>
            <a:r>
              <a:rPr lang="fr-FR" sz="1400" b="1" dirty="0">
                <a:solidFill>
                  <a:schemeClr val="accent1"/>
                </a:solidFill>
              </a:rPr>
              <a:t>+++ très fort   --- très faible</a:t>
            </a:r>
          </a:p>
        </p:txBody>
      </p:sp>
    </p:spTree>
    <p:extLst>
      <p:ext uri="{BB962C8B-B14F-4D97-AF65-F5344CB8AC3E}">
        <p14:creationId xmlns:p14="http://schemas.microsoft.com/office/powerpoint/2010/main" val="31936049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Flow</a:t>
            </a:r>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publié en 2015</a:t>
            </a:r>
          </a:p>
          <a:p>
            <a:pPr>
              <a:spcBef>
                <a:spcPts val="1200"/>
              </a:spcBef>
            </a:pPr>
            <a:r>
              <a:rPr lang="fr-FR" sz="2000" dirty="0" err="1"/>
              <a:t>Transpilation</a:t>
            </a:r>
            <a:r>
              <a:rPr lang="fr-FR" sz="2000" dirty="0"/>
              <a:t> optionnelle (si utilisation de commentaires)</a:t>
            </a:r>
            <a:br>
              <a:rPr lang="fr-FR" sz="2000" dirty="0"/>
            </a:br>
            <a:r>
              <a:rPr lang="fr-FR" sz="2000" dirty="0"/>
              <a:t>et très simple (suppression des indications de types)</a:t>
            </a:r>
          </a:p>
          <a:p>
            <a:pPr>
              <a:spcBef>
                <a:spcPts val="1200"/>
              </a:spcBef>
            </a:pPr>
            <a:r>
              <a:rPr lang="fr-FR" sz="2000" dirty="0"/>
              <a:t>Surcouche d’</a:t>
            </a:r>
            <a:r>
              <a:rPr lang="fr-FR" sz="2000" dirty="0" err="1"/>
              <a:t>ECMAScript</a:t>
            </a:r>
            <a:r>
              <a:rPr lang="fr-FR" sz="2000" dirty="0"/>
              <a:t>, indépendamment de la version</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Et rien d’autre !</a:t>
            </a:r>
          </a:p>
          <a:p>
            <a:pPr>
              <a:spcBef>
                <a:spcPts val="1200"/>
              </a:spcBef>
            </a:pPr>
            <a:r>
              <a:rPr lang="fr-FR" sz="2000" dirty="0"/>
              <a:t>Inférence de type légèrement supérieure à TypeScript</a:t>
            </a:r>
          </a:p>
          <a:p>
            <a:pPr>
              <a:spcBef>
                <a:spcPts val="1200"/>
              </a:spcBef>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153</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Bénéfice: </a:t>
            </a:r>
            <a:r>
              <a:rPr lang="fr-FR" sz="2000" b="1" dirty="0"/>
              <a:t>+</a:t>
            </a:r>
            <a:r>
              <a:rPr lang="fr-FR" sz="2000" dirty="0"/>
              <a:t>        </a:t>
            </a:r>
            <a:r>
              <a:rPr lang="fr-FR" sz="2000" dirty="0">
                <a:solidFill>
                  <a:srgbClr val="C00000"/>
                </a:solidFill>
              </a:rPr>
              <a:t>Complexité: </a:t>
            </a:r>
            <a:r>
              <a:rPr lang="fr-FR" sz="2000" b="1" dirty="0">
                <a:solidFill>
                  <a:srgbClr val="C00000"/>
                </a:solidFill>
              </a:rPr>
              <a:t>-</a:t>
            </a:r>
            <a:r>
              <a:rPr lang="fr-FR" sz="2000" dirty="0">
                <a:solidFill>
                  <a:srgbClr val="C00000"/>
                </a:solidFill>
              </a:rPr>
              <a:t>        Risque: </a:t>
            </a:r>
            <a:r>
              <a:rPr lang="fr-FR" sz="2000" b="1" dirty="0">
                <a:solidFill>
                  <a:srgbClr val="C00000"/>
                </a:solidFill>
              </a:rPr>
              <a:t>---</a:t>
            </a:r>
          </a:p>
          <a:p>
            <a:endParaRPr lang="fr-FR" sz="2000" b="1" dirty="0"/>
          </a:p>
          <a:p>
            <a:r>
              <a:rPr lang="fr-FR" sz="1400" b="1" dirty="0">
                <a:solidFill>
                  <a:schemeClr val="accent1"/>
                </a:solidFill>
              </a:rPr>
              <a:t>+++ très fort   --- très faible</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404664"/>
            <a:ext cx="158417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1265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JSX</a:t>
            </a:r>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spécifiquement pour le </a:t>
            </a:r>
            <a:r>
              <a:rPr lang="fr-FR" sz="2000" dirty="0" err="1"/>
              <a:t>framework</a:t>
            </a:r>
            <a:r>
              <a:rPr lang="fr-FR" sz="2000" dirty="0"/>
              <a:t> </a:t>
            </a:r>
            <a:r>
              <a:rPr lang="fr-FR" sz="2000" b="1" dirty="0" err="1"/>
              <a:t>React</a:t>
            </a:r>
            <a:endParaRPr lang="fr-FR" sz="2000" b="1" dirty="0"/>
          </a:p>
          <a:p>
            <a:pPr>
              <a:spcBef>
                <a:spcPts val="1200"/>
              </a:spcBef>
            </a:pPr>
            <a:r>
              <a:rPr lang="fr-FR" sz="2000" dirty="0"/>
              <a:t>Utilisable aujourd’hui avec Vue.js, </a:t>
            </a:r>
            <a:r>
              <a:rPr lang="fr-FR" sz="2000" dirty="0" err="1"/>
              <a:t>Preact</a:t>
            </a:r>
            <a:r>
              <a:rPr lang="fr-FR" sz="2000" dirty="0"/>
              <a:t> et d’autres </a:t>
            </a:r>
            <a:r>
              <a:rPr lang="fr-FR" sz="2000" dirty="0" err="1"/>
              <a:t>frameworks</a:t>
            </a:r>
            <a:endParaRPr lang="fr-FR" sz="2000" dirty="0"/>
          </a:p>
          <a:p>
            <a:pPr>
              <a:spcBef>
                <a:spcPts val="1200"/>
              </a:spcBef>
            </a:pPr>
            <a:r>
              <a:rPr lang="fr-FR" sz="2000" dirty="0"/>
              <a:t>Apporte une abstraction pour la </a:t>
            </a:r>
            <a:r>
              <a:rPr lang="fr-FR" sz="2000" b="1" dirty="0"/>
              <a:t>création d’éléments de DOM virtuel</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154</a:t>
            </a:fld>
            <a:endParaRPr lang="fr-FR"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991" y="560090"/>
            <a:ext cx="996702" cy="99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58344"/>
            <a:ext cx="6164605" cy="231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Bénéfice: </a:t>
            </a:r>
            <a:r>
              <a:rPr lang="fr-FR" sz="2000" b="1" dirty="0"/>
              <a:t>~</a:t>
            </a:r>
            <a:r>
              <a:rPr lang="fr-FR" sz="2000" dirty="0"/>
              <a:t>        </a:t>
            </a:r>
            <a:r>
              <a:rPr lang="fr-FR" sz="2000" dirty="0">
                <a:solidFill>
                  <a:srgbClr val="C00000"/>
                </a:solidFill>
              </a:rPr>
              <a:t>Complexité: </a:t>
            </a:r>
            <a:r>
              <a:rPr lang="fr-FR" sz="2000" b="1" dirty="0">
                <a:solidFill>
                  <a:srgbClr val="C00000"/>
                </a:solidFill>
              </a:rPr>
              <a:t>-</a:t>
            </a:r>
            <a:r>
              <a:rPr lang="fr-FR" sz="2000" dirty="0">
                <a:solidFill>
                  <a:srgbClr val="C00000"/>
                </a:solidFill>
              </a:rPr>
              <a:t>        Risque: </a:t>
            </a:r>
            <a:r>
              <a:rPr lang="fr-FR" sz="2000" b="1" dirty="0">
                <a:solidFill>
                  <a:srgbClr val="C00000"/>
                </a:solidFill>
              </a:rPr>
              <a:t>++</a:t>
            </a:r>
          </a:p>
          <a:p>
            <a:endParaRPr lang="fr-FR" sz="2000" b="1" dirty="0"/>
          </a:p>
          <a:p>
            <a:r>
              <a:rPr lang="fr-FR" sz="1400" b="1" dirty="0">
                <a:solidFill>
                  <a:schemeClr val="accent1"/>
                </a:solidFill>
              </a:rPr>
              <a:t>+++ très fort   --- très faible    ~ discutable/controversé</a:t>
            </a:r>
          </a:p>
        </p:txBody>
      </p:sp>
    </p:spTree>
    <p:extLst>
      <p:ext uri="{BB962C8B-B14F-4D97-AF65-F5344CB8AC3E}">
        <p14:creationId xmlns:p14="http://schemas.microsoft.com/office/powerpoint/2010/main" val="34999012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Rétrospective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155</a:t>
            </a:fld>
            <a:endParaRPr lang="fr-FR" dirty="0"/>
          </a:p>
        </p:txBody>
      </p:sp>
      <p:sp>
        <p:nvSpPr>
          <p:cNvPr id="10" name="Espace réservé du contenu 2"/>
          <p:cNvSpPr txBox="1">
            <a:spLocks/>
          </p:cNvSpPr>
          <p:nvPr/>
        </p:nvSpPr>
        <p:spPr>
          <a:xfrm>
            <a:off x="107504" y="1628800"/>
            <a:ext cx="3096344" cy="482453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fr-FR" sz="2000" b="1">
                <a:solidFill>
                  <a:srgbClr val="FF0000"/>
                </a:solidFill>
              </a:rPr>
              <a:t>Préambule</a:t>
            </a:r>
          </a:p>
          <a:p>
            <a:pPr lvl="1"/>
            <a:r>
              <a:rPr lang="fr-FR" sz="1600"/>
              <a:t>ECMAScript, TC39 et les versions de JavaScript</a:t>
            </a:r>
            <a:br>
              <a:rPr lang="fr-FR" sz="1700"/>
            </a:br>
            <a:endParaRPr lang="fr-FR" sz="1700"/>
          </a:p>
          <a:p>
            <a:pPr marL="0" indent="0">
              <a:buFont typeface="Arial" pitchFamily="34" charset="0"/>
              <a:buNone/>
            </a:pPr>
            <a:r>
              <a:rPr lang="fr-FR" sz="2000" b="1">
                <a:solidFill>
                  <a:srgbClr val="FF0000"/>
                </a:solidFill>
              </a:rPr>
              <a:t>Une réintroduction </a:t>
            </a:r>
            <a:br>
              <a:rPr lang="fr-FR" sz="2000" b="1">
                <a:solidFill>
                  <a:srgbClr val="FF0000"/>
                </a:solidFill>
              </a:rPr>
            </a:br>
            <a:r>
              <a:rPr lang="fr-FR" sz="2000" b="1">
                <a:solidFill>
                  <a:srgbClr val="FF0000"/>
                </a:solidFill>
              </a:rPr>
              <a:t>à JavaScript</a:t>
            </a:r>
          </a:p>
          <a:p>
            <a:pPr lvl="1"/>
            <a:r>
              <a:rPr lang="fr-FR" sz="1600"/>
              <a:t>Primitives et Objets</a:t>
            </a:r>
          </a:p>
          <a:p>
            <a:pPr lvl="1"/>
            <a:r>
              <a:rPr lang="fr-FR" sz="1600"/>
              <a:t>Descripteurs de propriétés</a:t>
            </a:r>
          </a:p>
          <a:p>
            <a:pPr lvl="1"/>
            <a:r>
              <a:rPr lang="fr-FR" sz="1600"/>
              <a:t>Scopes et Closures</a:t>
            </a:r>
          </a:p>
          <a:p>
            <a:pPr lvl="1"/>
            <a:r>
              <a:rPr lang="fr-FR" sz="1600"/>
              <a:t>Fonctions et contextes</a:t>
            </a:r>
          </a:p>
          <a:p>
            <a:pPr lvl="1"/>
            <a:r>
              <a:rPr lang="fr-FR" sz="1600"/>
              <a:t>Cast implicites</a:t>
            </a:r>
            <a:endParaRPr lang="fr-FR" sz="1600" dirty="0"/>
          </a:p>
        </p:txBody>
      </p:sp>
      <p:sp>
        <p:nvSpPr>
          <p:cNvPr id="11"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12"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dirty="0"/>
              <a:t>Prototypes et délégation</a:t>
            </a:r>
          </a:p>
          <a:p>
            <a:pPr lvl="1"/>
            <a:r>
              <a:rPr lang="fr-FR" dirty="0"/>
              <a:t>class / super / </a:t>
            </a:r>
            <a:r>
              <a:rPr lang="fr-FR" dirty="0" err="1"/>
              <a:t>extends</a:t>
            </a:r>
            <a:endParaRPr lang="fr-FR" sz="3200" dirty="0"/>
          </a:p>
          <a:p>
            <a:pPr lvl="1"/>
            <a:r>
              <a:rPr lang="fr-FR" dirty="0"/>
              <a:t>Composition d’objets</a:t>
            </a:r>
            <a:endParaRPr lang="fr-FR" sz="3200" dirty="0"/>
          </a:p>
          <a:p>
            <a:pPr lvl="1"/>
            <a:r>
              <a:rPr lang="fr-FR" dirty="0"/>
              <a:t>Symboles, </a:t>
            </a:r>
            <a:r>
              <a:rPr lang="fr-FR" dirty="0" err="1"/>
              <a:t>itérables</a:t>
            </a:r>
            <a:r>
              <a:rPr lang="fr-FR" dirty="0"/>
              <a:t> et générateurs</a:t>
            </a:r>
            <a:endParaRPr lang="fr-FR" sz="3200" dirty="0"/>
          </a:p>
          <a:p>
            <a:pPr lvl="1"/>
            <a:r>
              <a:rPr lang="fr-FR" dirty="0" err="1"/>
              <a:t>Proxies</a:t>
            </a:r>
            <a:br>
              <a:rPr lang="fr-FR" dirty="0"/>
            </a:br>
            <a:endParaRPr lang="fr-FR" sz="36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dirty="0"/>
              <a:t>Récursivité</a:t>
            </a:r>
            <a:endParaRPr lang="fr-FR" sz="3200" dirty="0"/>
          </a:p>
          <a:p>
            <a:pPr lvl="1"/>
            <a:r>
              <a:rPr lang="fr-FR" dirty="0"/>
              <a:t>API chaînables</a:t>
            </a:r>
          </a:p>
          <a:p>
            <a:pPr lvl="1"/>
            <a:r>
              <a:rPr lang="fr-FR" dirty="0"/>
              <a:t>Composition de fonctions</a:t>
            </a:r>
            <a:endParaRPr lang="fr-FR" sz="3200" dirty="0"/>
          </a:p>
          <a:p>
            <a:pPr lvl="1"/>
            <a:r>
              <a:rPr lang="fr-FR" dirty="0" err="1"/>
              <a:t>Curryfication</a:t>
            </a:r>
            <a:endParaRPr lang="fr-FR" sz="3200" dirty="0"/>
          </a:p>
          <a:p>
            <a:pPr marL="0" indent="0">
              <a:buNone/>
            </a:pPr>
            <a:endParaRPr lang="fr-FR" dirty="0"/>
          </a:p>
          <a:p>
            <a:pPr marL="0" indent="0">
              <a:buNone/>
            </a:pPr>
            <a:r>
              <a:rPr lang="fr-FR" sz="2600" b="1" dirty="0">
                <a:solidFill>
                  <a:srgbClr val="FF0000"/>
                </a:solidFill>
              </a:rPr>
              <a:t>Au-delà du JS</a:t>
            </a:r>
          </a:p>
          <a:p>
            <a:pPr lvl="1"/>
            <a:r>
              <a:rPr lang="fr-FR" sz="2100" dirty="0"/>
              <a:t>Babel et </a:t>
            </a:r>
            <a:r>
              <a:rPr lang="fr-FR" sz="2100" dirty="0" err="1"/>
              <a:t>transpileurs</a:t>
            </a:r>
            <a:endParaRPr lang="fr-FR" sz="2100" dirty="0"/>
          </a:p>
          <a:p>
            <a:pPr lvl="1"/>
            <a:r>
              <a:rPr lang="fr-FR" sz="2100" dirty="0"/>
              <a:t>TypeScript, Flow, JSX…</a:t>
            </a:r>
            <a:endParaRPr lang="fr-FR" sz="21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38433518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Fin de la formation, félicitations !</a:t>
            </a:r>
          </a:p>
        </p:txBody>
      </p:sp>
      <p:sp>
        <p:nvSpPr>
          <p:cNvPr id="4" name="Espace réservé de la date 3"/>
          <p:cNvSpPr>
            <a:spLocks noGrp="1"/>
          </p:cNvSpPr>
          <p:nvPr>
            <p:ph type="dt" sz="half" idx="10"/>
          </p:nvPr>
        </p:nvSpPr>
        <p:spPr/>
        <p:txBody>
          <a:bodyPr/>
          <a:lstStyle/>
          <a:p>
            <a:fld id="{97F66A8C-E0F3-4509-A05D-142632B02B96}"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156</a:t>
            </a:fld>
            <a:endParaRPr lang="fr-FR" dirty="0"/>
          </a:p>
        </p:txBody>
      </p:sp>
    </p:spTree>
    <p:extLst>
      <p:ext uri="{BB962C8B-B14F-4D97-AF65-F5344CB8AC3E}">
        <p14:creationId xmlns:p14="http://schemas.microsoft.com/office/powerpoint/2010/main" val="98089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et primitives</a:t>
            </a:r>
          </a:p>
        </p:txBody>
      </p:sp>
      <p:sp>
        <p:nvSpPr>
          <p:cNvPr id="3" name="Espace réservé du contenu 2"/>
          <p:cNvSpPr>
            <a:spLocks noGrp="1"/>
          </p:cNvSpPr>
          <p:nvPr>
            <p:ph idx="1"/>
          </p:nvPr>
        </p:nvSpPr>
        <p:spPr/>
        <p:txBody>
          <a:bodyPr>
            <a:normAutofit/>
          </a:bodyPr>
          <a:lstStyle/>
          <a:p>
            <a:pPr marL="0" indent="0">
              <a:buNone/>
            </a:pPr>
            <a:r>
              <a:rPr lang="fr-FR" dirty="0"/>
              <a:t>JavaScript définit 7 types de données:</a:t>
            </a:r>
          </a:p>
          <a:p>
            <a:pPr lvl="1"/>
            <a:r>
              <a:rPr lang="fr-FR" dirty="0" err="1">
                <a:latin typeface="Consolas" panose="020B0609020204030204" pitchFamily="49" charset="0"/>
                <a:cs typeface="Consolas" panose="020B0609020204030204" pitchFamily="49" charset="0"/>
              </a:rPr>
              <a:t>null</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undefined</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boolean</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number</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string</a:t>
            </a:r>
          </a:p>
          <a:p>
            <a:pPr lvl="1"/>
            <a:r>
              <a:rPr lang="fr-FR" dirty="0" err="1">
                <a:latin typeface="Consolas" panose="020B0609020204030204" pitchFamily="49" charset="0"/>
                <a:cs typeface="Consolas" panose="020B0609020204030204" pitchFamily="49" charset="0"/>
              </a:rPr>
              <a:t>symbol</a:t>
            </a:r>
            <a:endParaRPr lang="fr-FR" dirty="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274320" lvl="1" indent="0">
              <a:buNone/>
            </a:pPr>
            <a:endParaRPr lang="fr-FR" dirty="0">
              <a:latin typeface="Consolas" panose="020B0609020204030204" pitchFamily="49" charset="0"/>
              <a:cs typeface="Consolas" panose="020B0609020204030204" pitchFamily="49" charset="0"/>
            </a:endParaRPr>
          </a:p>
          <a:p>
            <a:pPr marL="0" lvl="1" indent="0">
              <a:spcBef>
                <a:spcPts val="0"/>
              </a:spcBef>
              <a:buNone/>
            </a:pPr>
            <a:r>
              <a:rPr lang="fr-FR" dirty="0"/>
              <a:t>L’opérateur </a:t>
            </a:r>
            <a:r>
              <a:rPr lang="fr-FR" b="1" dirty="0" err="1">
                <a:latin typeface="Consolas" panose="020B0609020204030204" pitchFamily="49" charset="0"/>
                <a:cs typeface="Consolas" panose="020B0609020204030204" pitchFamily="49" charset="0"/>
              </a:rPr>
              <a:t>typeof</a:t>
            </a:r>
            <a:r>
              <a:rPr lang="fr-FR" dirty="0"/>
              <a:t> retourne le type d’un objet, mais attention:</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16</a:t>
            </a:fld>
            <a:endParaRPr lang="fr-FR" dirty="0"/>
          </a:p>
        </p:txBody>
      </p:sp>
      <p:sp>
        <p:nvSpPr>
          <p:cNvPr id="7" name="Accolade fermante 6"/>
          <p:cNvSpPr/>
          <p:nvPr/>
        </p:nvSpPr>
        <p:spPr>
          <a:xfrm>
            <a:off x="1907704" y="2132856"/>
            <a:ext cx="1008112" cy="2088232"/>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8" name="ZoneTexte 7"/>
          <p:cNvSpPr txBox="1"/>
          <p:nvPr/>
        </p:nvSpPr>
        <p:spPr>
          <a:xfrm>
            <a:off x="2987824" y="2946138"/>
            <a:ext cx="1872208" cy="461665"/>
          </a:xfrm>
          <a:prstGeom prst="rect">
            <a:avLst/>
          </a:prstGeom>
          <a:noFill/>
        </p:spPr>
        <p:txBody>
          <a:bodyPr wrap="square" rtlCol="0">
            <a:spAutoFit/>
          </a:bodyPr>
          <a:lstStyle/>
          <a:p>
            <a:r>
              <a:rPr lang="fr-FR" sz="2400" dirty="0"/>
              <a:t>Primitives</a:t>
            </a:r>
          </a:p>
        </p:txBody>
      </p:sp>
      <p:cxnSp>
        <p:nvCxnSpPr>
          <p:cNvPr id="10" name="Connecteur droit avec flèche 9"/>
          <p:cNvCxnSpPr/>
          <p:nvPr/>
        </p:nvCxnSpPr>
        <p:spPr>
          <a:xfrm flipH="1">
            <a:off x="2051720" y="4077072"/>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3059832" y="3861048"/>
            <a:ext cx="194421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a:t>nouveauté ES6</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373216"/>
            <a:ext cx="5448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4572000" y="5373216"/>
            <a:ext cx="3888432" cy="400110"/>
          </a:xfrm>
          <a:prstGeom prst="rect">
            <a:avLst/>
          </a:prstGeom>
          <a:noFill/>
        </p:spPr>
        <p:txBody>
          <a:bodyPr wrap="square" rtlCol="0">
            <a:spAutoFit/>
          </a:bodyPr>
          <a:lstStyle/>
          <a:p>
            <a:r>
              <a:rPr lang="fr-FR" sz="2000" dirty="0">
                <a:solidFill>
                  <a:schemeClr val="accent1"/>
                </a:solidFill>
              </a:rPr>
              <a:t>// bug de la 1</a:t>
            </a:r>
            <a:r>
              <a:rPr lang="fr-FR" sz="2000" baseline="30000" dirty="0">
                <a:solidFill>
                  <a:schemeClr val="accent1"/>
                </a:solidFill>
              </a:rPr>
              <a:t>ère</a:t>
            </a:r>
            <a:r>
              <a:rPr lang="fr-FR" sz="2000" dirty="0">
                <a:solidFill>
                  <a:schemeClr val="accent1"/>
                </a:solidFill>
              </a:rPr>
              <a:t> version d’ES </a:t>
            </a:r>
            <a:r>
              <a:rPr lang="fr-FR" sz="2000" dirty="0">
                <a:solidFill>
                  <a:schemeClr val="accent1"/>
                </a:solidFill>
                <a:sym typeface="Wingdings" panose="05000000000000000000" pitchFamily="2" charset="2"/>
              </a:rPr>
              <a:t></a:t>
            </a:r>
            <a:endParaRPr lang="fr-FR" sz="2000" dirty="0">
              <a:solidFill>
                <a:schemeClr val="accent1"/>
              </a:solidFill>
            </a:endParaRPr>
          </a:p>
        </p:txBody>
      </p:sp>
      <p:sp>
        <p:nvSpPr>
          <p:cNvPr id="13" name="ZoneTexte 12"/>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a:t>
            </a:r>
          </a:p>
        </p:txBody>
      </p:sp>
    </p:spTree>
    <p:extLst>
      <p:ext uri="{BB962C8B-B14F-4D97-AF65-F5344CB8AC3E}">
        <p14:creationId xmlns:p14="http://schemas.microsoft.com/office/powerpoint/2010/main" val="2846352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null</a:t>
            </a:r>
            <a:r>
              <a:rPr lang="fr-FR" dirty="0"/>
              <a:t> ou </a:t>
            </a:r>
            <a:r>
              <a:rPr lang="fr-FR" dirty="0" err="1"/>
              <a:t>undefined</a:t>
            </a:r>
            <a:endParaRPr lang="fr-FR" dirty="0"/>
          </a:p>
        </p:txBody>
      </p:sp>
      <p:sp>
        <p:nvSpPr>
          <p:cNvPr id="3" name="Espace réservé du contenu 2"/>
          <p:cNvSpPr>
            <a:spLocks noGrp="1"/>
          </p:cNvSpPr>
          <p:nvPr>
            <p:ph idx="1"/>
          </p:nvPr>
        </p:nvSpPr>
        <p:spPr>
          <a:xfrm>
            <a:off x="457200" y="1600200"/>
            <a:ext cx="8229600" cy="2620888"/>
          </a:xfrm>
        </p:spPr>
        <p:txBody>
          <a:bodyPr/>
          <a:lstStyle/>
          <a:p>
            <a:r>
              <a:rPr lang="fr-FR" dirty="0" err="1">
                <a:latin typeface="Consolas" panose="020B0609020204030204" pitchFamily="49" charset="0"/>
                <a:cs typeface="Consolas" panose="020B0609020204030204" pitchFamily="49" charset="0"/>
              </a:rPr>
              <a:t>undefined</a:t>
            </a:r>
            <a:r>
              <a:rPr lang="fr-FR" dirty="0"/>
              <a:t> : la variable est déclarée mais non assignée</a:t>
            </a:r>
          </a:p>
          <a:p>
            <a:r>
              <a:rPr lang="fr-FR" dirty="0" err="1">
                <a:latin typeface="Consolas" panose="020B0609020204030204" pitchFamily="49" charset="0"/>
                <a:cs typeface="Consolas" panose="020B0609020204030204" pitchFamily="49" charset="0"/>
              </a:rPr>
              <a:t>null</a:t>
            </a:r>
            <a:r>
              <a:rPr lang="fr-FR" dirty="0"/>
              <a:t>: la variable a été assignée à la référence nulle</a:t>
            </a:r>
          </a:p>
          <a:p>
            <a:endParaRPr lang="fr-FR" dirty="0"/>
          </a:p>
          <a:p>
            <a:pPr marL="0" indent="0">
              <a:buNone/>
            </a:pPr>
            <a:r>
              <a:rPr lang="fr-FR" dirty="0" err="1">
                <a:latin typeface="Consolas" panose="020B0609020204030204" pitchFamily="49" charset="0"/>
                <a:cs typeface="Consolas" panose="020B0609020204030204" pitchFamily="49" charset="0"/>
              </a:rPr>
              <a:t>null</a:t>
            </a:r>
            <a:r>
              <a:rPr lang="fr-FR" dirty="0"/>
              <a:t> représente l’absence intentionnelle de valeur et provient souvent d’une assignation par le développeur</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17</a:t>
            </a:fld>
            <a:endParaRPr lang="fr-FR" dirty="0"/>
          </a:p>
        </p:txBody>
      </p:sp>
      <p:sp>
        <p:nvSpPr>
          <p:cNvPr id="7" name="ZoneTexte 6"/>
          <p:cNvSpPr txBox="1"/>
          <p:nvPr/>
        </p:nvSpPr>
        <p:spPr>
          <a:xfrm>
            <a:off x="1547664" y="4437112"/>
            <a:ext cx="6120680" cy="2031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sz="2400" dirty="0"/>
              <a:t>N’assignez pas de variables à </a:t>
            </a:r>
            <a:r>
              <a:rPr lang="fr-FR" sz="2400" dirty="0" err="1">
                <a:latin typeface="Consolas" panose="020B0609020204030204" pitchFamily="49" charset="0"/>
                <a:cs typeface="Consolas" panose="020B0609020204030204" pitchFamily="49" charset="0"/>
              </a:rPr>
              <a:t>undefined</a:t>
            </a:r>
            <a:r>
              <a:rPr lang="fr-FR" sz="2400" dirty="0"/>
              <a:t>. </a:t>
            </a:r>
            <a:br>
              <a:rPr lang="fr-FR" sz="2400" dirty="0"/>
            </a:br>
            <a:r>
              <a:rPr lang="fr-FR" sz="2400" dirty="0"/>
              <a:t>Utilisez l’opérateur </a:t>
            </a:r>
            <a:r>
              <a:rPr lang="fr-FR" sz="2400" dirty="0" err="1">
                <a:latin typeface="Consolas" panose="020B0609020204030204" pitchFamily="49" charset="0"/>
                <a:cs typeface="Consolas" panose="020B0609020204030204" pitchFamily="49" charset="0"/>
              </a:rPr>
              <a:t>delete</a:t>
            </a:r>
            <a:r>
              <a:rPr lang="fr-FR" sz="2400" dirty="0"/>
              <a:t> à la place:</a:t>
            </a:r>
          </a:p>
          <a:p>
            <a:endParaRPr lang="fr-FR" sz="2400" dirty="0"/>
          </a:p>
          <a:p>
            <a:endParaRPr lang="fr-FR" dirty="0"/>
          </a:p>
          <a:p>
            <a:endParaRPr lang="fr-FR" dirty="0"/>
          </a:p>
          <a:p>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491" y="5373216"/>
            <a:ext cx="28670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8"/>
          <p:cNvCxnSpPr/>
          <p:nvPr/>
        </p:nvCxnSpPr>
        <p:spPr>
          <a:xfrm flipV="1">
            <a:off x="4788024" y="5373216"/>
            <a:ext cx="1264477"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Connecteur droit 12"/>
          <p:cNvCxnSpPr/>
          <p:nvPr/>
        </p:nvCxnSpPr>
        <p:spPr>
          <a:xfrm>
            <a:off x="4860032" y="5364832"/>
            <a:ext cx="984829" cy="36842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570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a:t>
            </a:r>
          </a:p>
        </p:txBody>
      </p:sp>
      <p:sp>
        <p:nvSpPr>
          <p:cNvPr id="3" name="Espace réservé du contenu 2"/>
          <p:cNvSpPr>
            <a:spLocks noGrp="1"/>
          </p:cNvSpPr>
          <p:nvPr>
            <p:ph idx="1"/>
          </p:nvPr>
        </p:nvSpPr>
        <p:spPr/>
        <p:txBody>
          <a:bodyPr/>
          <a:lstStyle/>
          <a:p>
            <a:pPr marL="0" indent="0">
              <a:buNone/>
            </a:pPr>
            <a:r>
              <a:rPr lang="fr-FR" dirty="0"/>
              <a:t>Les fonctions, </a:t>
            </a:r>
            <a:r>
              <a:rPr lang="fr-FR" dirty="0" err="1"/>
              <a:t>arrays</a:t>
            </a:r>
            <a:r>
              <a:rPr lang="fr-FR" dirty="0"/>
              <a:t> et dérivés sont tous de type </a:t>
            </a:r>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0" indent="0">
              <a:buNone/>
            </a:pPr>
            <a:r>
              <a:rPr lang="fr-FR" dirty="0">
                <a:cs typeface="Consolas" panose="020B0609020204030204" pitchFamily="49" charset="0"/>
              </a:rPr>
              <a:t>Contrairement aux primitives, les objets:</a:t>
            </a:r>
          </a:p>
          <a:p>
            <a:pPr lvl="1"/>
            <a:r>
              <a:rPr lang="fr-FR" dirty="0">
                <a:cs typeface="Consolas" panose="020B0609020204030204" pitchFamily="49" charset="0"/>
              </a:rPr>
              <a:t>sont comparés par référence</a:t>
            </a:r>
            <a:br>
              <a:rPr lang="fr-FR" dirty="0">
                <a:cs typeface="Consolas" panose="020B0609020204030204" pitchFamily="49" charset="0"/>
              </a:rPr>
            </a:br>
            <a:br>
              <a:rPr lang="fr-FR" dirty="0">
                <a:cs typeface="Consolas" panose="020B0609020204030204" pitchFamily="49" charset="0"/>
              </a:rPr>
            </a:br>
            <a:br>
              <a:rPr lang="fr-FR" dirty="0">
                <a:cs typeface="Consolas" panose="020B0609020204030204" pitchFamily="49" charset="0"/>
              </a:rPr>
            </a:br>
            <a:endParaRPr lang="fr-FR" dirty="0">
              <a:cs typeface="Consolas" panose="020B0609020204030204" pitchFamily="49" charset="0"/>
            </a:endParaRPr>
          </a:p>
          <a:p>
            <a:pPr lvl="1"/>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lvl="1"/>
            <a:r>
              <a:rPr lang="fr-FR" dirty="0">
                <a:cs typeface="Consolas" panose="020B0609020204030204" pitchFamily="49" charset="0"/>
              </a:rPr>
              <a:t>ont une liste de propriétés qui sont des paires clé-valeur:</a:t>
            </a:r>
            <a:br>
              <a:rPr lang="fr-FR" dirty="0">
                <a:cs typeface="Consolas" panose="020B0609020204030204" pitchFamily="49" charset="0"/>
              </a:rPr>
            </a:br>
            <a:r>
              <a:rPr lang="fr-FR" dirty="0">
                <a:cs typeface="Consolas" panose="020B0609020204030204" pitchFamily="49" charset="0"/>
              </a:rPr>
              <a:t>clé (String, Symbol) </a:t>
            </a:r>
            <a:r>
              <a:rPr lang="fr-FR" dirty="0">
                <a:cs typeface="Consolas" panose="020B0609020204030204" pitchFamily="49" charset="0"/>
                <a:sym typeface="Wingdings" panose="05000000000000000000" pitchFamily="2" charset="2"/>
              </a:rPr>
              <a:t> valeur (</a:t>
            </a:r>
            <a:r>
              <a:rPr lang="fr-FR" dirty="0" err="1">
                <a:cs typeface="Consolas" panose="020B0609020204030204" pitchFamily="49" charset="0"/>
                <a:sym typeface="Wingdings" panose="05000000000000000000" pitchFamily="2" charset="2"/>
              </a:rPr>
              <a:t>any</a:t>
            </a:r>
            <a:r>
              <a:rPr lang="fr-FR" dirty="0">
                <a:cs typeface="Consolas" panose="020B0609020204030204" pitchFamily="49" charset="0"/>
                <a:sym typeface="Wingdings" panose="05000000000000000000" pitchFamily="2" charset="2"/>
              </a:rPr>
              <a:t>)</a:t>
            </a: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18</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868538"/>
            <a:ext cx="50958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344" y="5373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754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58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parcours des propriétés</a:t>
            </a:r>
          </a:p>
        </p:txBody>
      </p:sp>
      <p:sp>
        <p:nvSpPr>
          <p:cNvPr id="3" name="Espace réservé du contenu 2"/>
          <p:cNvSpPr>
            <a:spLocks noGrp="1"/>
          </p:cNvSpPr>
          <p:nvPr>
            <p:ph idx="1"/>
          </p:nvPr>
        </p:nvSpPr>
        <p:spPr/>
        <p:txBody>
          <a:bodyPr/>
          <a:lstStyle/>
          <a:p>
            <a:endParaRPr lang="fr-FR" dirty="0">
              <a:cs typeface="Consolas" panose="020B0609020204030204" pitchFamily="49" charset="0"/>
              <a:sym typeface="Wingdings" panose="05000000000000000000" pitchFamily="2" charset="2"/>
            </a:endParaRPr>
          </a:p>
          <a:p>
            <a:endParaRPr lang="fr-FR" dirty="0">
              <a:cs typeface="Consolas" panose="020B0609020204030204" pitchFamily="49" charset="0"/>
              <a:sym typeface="Wingdings" panose="05000000000000000000" pitchFamily="2" charset="2"/>
            </a:endParaRP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760640" cy="198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485884"/>
            <a:ext cx="4824536" cy="318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a:t>
            </a:r>
          </a:p>
        </p:txBody>
      </p:sp>
    </p:spTree>
    <p:extLst>
      <p:ext uri="{BB962C8B-B14F-4D97-AF65-F5344CB8AC3E}">
        <p14:creationId xmlns:p14="http://schemas.microsoft.com/office/powerpoint/2010/main" val="293900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784304"/>
          </a:xfrm>
        </p:spPr>
        <p:txBody>
          <a:bodyPr>
            <a:normAutofit/>
          </a:bodyPr>
          <a:lstStyle/>
          <a:p>
            <a:pPr algn="just"/>
            <a:r>
              <a:rPr lang="fr-FR" sz="2000" dirty="0"/>
              <a:t>Cette formation s'adresse aux développeurs ayant déjà un</a:t>
            </a:r>
            <a:r>
              <a:rPr lang="fr-FR" sz="2000" b="1" dirty="0"/>
              <a:t> niveau débutant à moyen en JavaScript</a:t>
            </a:r>
            <a:r>
              <a:rPr lang="fr-FR" sz="2000" dirty="0"/>
              <a:t> et souhaitant approfondir leurs connaissances sur ce langage pour mieux appréhender des projets JavaScript plus ambitieux.</a:t>
            </a:r>
          </a:p>
          <a:p>
            <a:pPr marL="0" indent="0" algn="just">
              <a:buNone/>
            </a:pPr>
            <a:endParaRPr lang="fr-FR" sz="2000" dirty="0"/>
          </a:p>
          <a:p>
            <a:pPr algn="just"/>
            <a:r>
              <a:rPr lang="fr-FR" sz="2000" dirty="0"/>
              <a:t>Elle est catégorisée en niveau </a:t>
            </a:r>
            <a:r>
              <a:rPr lang="fr-FR" sz="2000" b="1" dirty="0"/>
              <a:t>avancé</a:t>
            </a:r>
            <a:r>
              <a:rPr lang="fr-FR" sz="2000" dirty="0"/>
              <a:t>, ce qui veut dire que l'on s'attardera davantage sur les points techniques du langage et sur l'étude de certains patterns de programmation avancés. </a:t>
            </a:r>
          </a:p>
          <a:p>
            <a:pPr marL="0" indent="0" algn="just">
              <a:buNone/>
            </a:pPr>
            <a:endParaRPr lang="fr-FR" sz="2000" dirty="0"/>
          </a:p>
          <a:p>
            <a:pPr algn="just"/>
            <a:r>
              <a:rPr lang="fr-FR" sz="2000" dirty="0"/>
              <a:t>La formation se concentre sur le </a:t>
            </a:r>
            <a:r>
              <a:rPr lang="fr-FR" sz="2000" b="1" dirty="0"/>
              <a:t>langage</a:t>
            </a:r>
            <a:r>
              <a:rPr lang="fr-FR" sz="2000" dirty="0"/>
              <a:t> et est </a:t>
            </a:r>
            <a:r>
              <a:rPr lang="fr-FR" sz="2000" b="1" dirty="0"/>
              <a:t>agnostique</a:t>
            </a:r>
            <a:r>
              <a:rPr lang="fr-FR" sz="2000" dirty="0"/>
              <a:t> de tout </a:t>
            </a:r>
            <a:r>
              <a:rPr lang="fr-FR" sz="2000" dirty="0" err="1"/>
              <a:t>framework</a:t>
            </a:r>
            <a:r>
              <a:rPr lang="fr-FR" sz="2000" dirty="0"/>
              <a:t> ou environnement, c'est-à-dire que vous pourrez en appliquer les enseignements aussi bien sur du front-end (</a:t>
            </a:r>
            <a:r>
              <a:rPr lang="fr-FR" sz="2000" dirty="0" err="1"/>
              <a:t>Angular</a:t>
            </a:r>
            <a:r>
              <a:rPr lang="fr-FR" sz="2000" dirty="0"/>
              <a:t>, Vue.js, </a:t>
            </a:r>
            <a:r>
              <a:rPr lang="fr-FR" sz="2000" dirty="0" err="1"/>
              <a:t>Ember</a:t>
            </a:r>
            <a:r>
              <a:rPr lang="fr-FR" sz="2000" dirty="0"/>
              <a:t>...) que sur du back-end (Node.js).</a:t>
            </a:r>
          </a:p>
          <a:p>
            <a:pPr marL="0" indent="0" algn="just">
              <a:buNone/>
            </a:pPr>
            <a:endParaRPr lang="fr-FR" sz="2000" dirty="0"/>
          </a:p>
          <a:p>
            <a:pPr algn="just"/>
            <a:r>
              <a:rPr lang="fr-FR" sz="2000" dirty="0"/>
              <a:t>C'est l'occasion idéale de revoir et consolider les bases pour tous ceux qui ont appris JavaScript "sur le tas", ou pour préparer ou complémenter une formation sur un </a:t>
            </a:r>
            <a:r>
              <a:rPr lang="fr-FR" sz="2000" dirty="0" err="1"/>
              <a:t>framework</a:t>
            </a:r>
            <a:r>
              <a:rPr lang="fr-FR" sz="2000" dirty="0"/>
              <a:t> web moderne.</a:t>
            </a:r>
          </a:p>
          <a:p>
            <a:pPr algn="just"/>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a:t>
            </a:fld>
            <a:endParaRPr lang="fr-FR" dirty="0"/>
          </a:p>
        </p:txBody>
      </p:sp>
    </p:spTree>
    <p:extLst>
      <p:ext uri="{BB962C8B-B14F-4D97-AF65-F5344CB8AC3E}">
        <p14:creationId xmlns:p14="http://schemas.microsoft.com/office/powerpoint/2010/main" val="1282698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assignation de propriétés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7012311" cy="203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827584" y="4725144"/>
            <a:ext cx="734481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err="1">
                <a:latin typeface="Consolas" panose="020B0609020204030204" pitchFamily="49" charset="0"/>
                <a:cs typeface="Consolas" panose="020B0609020204030204" pitchFamily="49" charset="0"/>
              </a:rPr>
              <a:t>Object.assign</a:t>
            </a:r>
            <a:r>
              <a:rPr lang="fr-FR" dirty="0"/>
              <a:t> est très utile pour l’assignation de valeurs par défaut ou l’assignation d’un ensemble de propriétés en une seule instruction</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3</a:t>
            </a:r>
          </a:p>
        </p:txBody>
      </p:sp>
    </p:spTree>
    <p:extLst>
      <p:ext uri="{BB962C8B-B14F-4D97-AF65-F5344CB8AC3E}">
        <p14:creationId xmlns:p14="http://schemas.microsoft.com/office/powerpoint/2010/main" val="3705186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Descripteurs de propriétés</a:t>
            </a:r>
          </a:p>
        </p:txBody>
      </p:sp>
      <p:sp>
        <p:nvSpPr>
          <p:cNvPr id="3" name="Espace réservé du contenu 2"/>
          <p:cNvSpPr>
            <a:spLocks noGrp="1"/>
          </p:cNvSpPr>
          <p:nvPr>
            <p:ph idx="1"/>
          </p:nvPr>
        </p:nvSpPr>
        <p:spPr/>
        <p:txBody>
          <a:bodyPr>
            <a:normAutofit/>
          </a:bodyPr>
          <a:lstStyle/>
          <a:p>
            <a:pPr marL="0" indent="0">
              <a:buNone/>
            </a:pPr>
            <a:r>
              <a:rPr lang="fr-FR" dirty="0"/>
              <a:t>Chaque propriété contient en plus de sa valeur, une liste de paramètres intrinsèques appelés </a:t>
            </a:r>
            <a:r>
              <a:rPr lang="fr-FR" b="1" dirty="0"/>
              <a:t>descripteurs</a:t>
            </a:r>
            <a:r>
              <a:rPr lang="fr-FR" dirty="0"/>
              <a:t>:</a:t>
            </a:r>
          </a:p>
          <a:p>
            <a:pPr lvl="1"/>
            <a:r>
              <a:rPr lang="fr-FR" dirty="0">
                <a:latin typeface="Consolas" panose="020B0609020204030204" pitchFamily="49" charset="0"/>
                <a:cs typeface="Consolas" panose="020B0609020204030204" pitchFamily="49" charset="0"/>
              </a:rPr>
              <a:t>value</a:t>
            </a:r>
            <a:r>
              <a:rPr lang="fr-FR" dirty="0">
                <a:solidFill>
                  <a:schemeClr val="accent1"/>
                </a:solidFill>
              </a:rPr>
              <a:t>: la valeur de la propriété</a:t>
            </a:r>
          </a:p>
          <a:p>
            <a:pPr lvl="1"/>
            <a:r>
              <a:rPr lang="fr-FR" dirty="0" err="1">
                <a:latin typeface="Consolas" panose="020B0609020204030204" pitchFamily="49" charset="0"/>
                <a:cs typeface="Consolas" panose="020B0609020204030204" pitchFamily="49" charset="0"/>
              </a:rPr>
              <a:t>enumerable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sz="1600" dirty="0">
                <a:solidFill>
                  <a:schemeClr val="accent1"/>
                </a:solidFill>
              </a:rPr>
              <a:t>si la propriété est retournée par </a:t>
            </a:r>
            <a:r>
              <a:rPr lang="fr-FR" sz="1600" dirty="0" err="1">
                <a:solidFill>
                  <a:schemeClr val="accent1"/>
                </a:solidFill>
              </a:rPr>
              <a:t>Object.keys</a:t>
            </a:r>
            <a:r>
              <a:rPr lang="fr-FR" sz="1600" dirty="0">
                <a:solidFill>
                  <a:schemeClr val="accent1"/>
                </a:solidFill>
              </a:rPr>
              <a:t> ou </a:t>
            </a:r>
            <a:r>
              <a:rPr lang="fr-FR" sz="1600" dirty="0" err="1">
                <a:solidFill>
                  <a:schemeClr val="accent1"/>
                </a:solidFill>
              </a:rPr>
              <a:t>for..in</a:t>
            </a:r>
            <a:endParaRPr lang="fr-FR" sz="1600" dirty="0">
              <a:solidFill>
                <a:schemeClr val="accent1"/>
              </a:solidFill>
            </a:endParaRPr>
          </a:p>
          <a:p>
            <a:pPr lvl="1"/>
            <a:r>
              <a:rPr lang="fr-FR" dirty="0" err="1">
                <a:latin typeface="Consolas" panose="020B0609020204030204" pitchFamily="49" charset="0"/>
                <a:cs typeface="Consolas" panose="020B0609020204030204" pitchFamily="49" charset="0"/>
              </a:rPr>
              <a:t>writable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dirty="0">
                <a:solidFill>
                  <a:schemeClr val="accent1"/>
                </a:solidFill>
              </a:rPr>
              <a:t>si la valeur de la propriété peut être modifiée</a:t>
            </a:r>
          </a:p>
          <a:p>
            <a:pPr lvl="1"/>
            <a:r>
              <a:rPr lang="fr-FR" dirty="0">
                <a:latin typeface="Consolas" panose="020B0609020204030204" pitchFamily="49" charset="0"/>
                <a:cs typeface="Consolas" panose="020B0609020204030204" pitchFamily="49" charset="0"/>
              </a:rPr>
              <a:t>configurable: </a:t>
            </a:r>
            <a:r>
              <a:rPr lang="fr-FR" dirty="0" err="1">
                <a:latin typeface="Consolas" panose="020B0609020204030204" pitchFamily="49" charset="0"/>
                <a:cs typeface="Consolas" panose="020B0609020204030204" pitchFamily="49" charset="0"/>
              </a:rPr>
              <a:t>true</a:t>
            </a:r>
            <a:r>
              <a:rPr lang="fr-FR" dirty="0"/>
              <a:t> </a:t>
            </a:r>
            <a:r>
              <a:rPr lang="fr-FR" dirty="0">
                <a:solidFill>
                  <a:schemeClr val="accent1"/>
                </a:solidFill>
              </a:rPr>
              <a:t>si le descripteur peut être modifié</a:t>
            </a:r>
          </a:p>
          <a:p>
            <a:pPr lvl="1"/>
            <a:r>
              <a:rPr lang="fr-FR" dirty="0" err="1">
                <a:latin typeface="Consolas" panose="020B0609020204030204" pitchFamily="49" charset="0"/>
                <a:cs typeface="Consolas" panose="020B0609020204030204" pitchFamily="49" charset="0"/>
              </a:rPr>
              <a:t>get</a:t>
            </a:r>
            <a:r>
              <a:rPr lang="fr-FR" dirty="0"/>
              <a:t>: </a:t>
            </a:r>
            <a:r>
              <a:rPr lang="fr-FR" dirty="0">
                <a:solidFill>
                  <a:schemeClr val="accent1"/>
                </a:solidFill>
              </a:rPr>
              <a:t>fonction optionnelle à utiliser comme accesseur (getter)</a:t>
            </a:r>
          </a:p>
          <a:p>
            <a:pPr lvl="1"/>
            <a:r>
              <a:rPr lang="fr-FR" dirty="0">
                <a:latin typeface="Consolas" panose="020B0609020204030204" pitchFamily="49" charset="0"/>
                <a:cs typeface="Consolas" panose="020B0609020204030204" pitchFamily="49" charset="0"/>
              </a:rPr>
              <a:t>set</a:t>
            </a:r>
            <a:r>
              <a:rPr lang="fr-FR" dirty="0"/>
              <a:t>: </a:t>
            </a:r>
            <a:r>
              <a:rPr lang="fr-FR" dirty="0">
                <a:solidFill>
                  <a:schemeClr val="accent1"/>
                </a:solidFill>
              </a:rPr>
              <a:t>fonction optionnelle à utiliser comme mutateur (setter)</a:t>
            </a:r>
          </a:p>
          <a:p>
            <a:pPr lvl="1"/>
            <a:endParaRPr lang="fr-FR" dirty="0">
              <a:solidFill>
                <a:schemeClr val="accent1"/>
              </a:solidFill>
            </a:endParaRPr>
          </a:p>
          <a:p>
            <a:pPr marL="0" indent="0">
              <a:buNone/>
            </a:pPr>
            <a:r>
              <a:rPr lang="fr-FR" dirty="0"/>
              <a:t>Une assignation par défaut est énumérable, modifiable et configurable, sans accesseur ou mutateur spécifique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21</a:t>
            </a:fld>
            <a:endParaRPr lang="fr-FR" dirty="0"/>
          </a:p>
        </p:txBody>
      </p:sp>
    </p:spTree>
    <p:extLst>
      <p:ext uri="{BB962C8B-B14F-4D97-AF65-F5344CB8AC3E}">
        <p14:creationId xmlns:p14="http://schemas.microsoft.com/office/powerpoint/2010/main" val="2084475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Getters / Setters</a:t>
            </a:r>
          </a:p>
        </p:txBody>
      </p:sp>
      <p:sp>
        <p:nvSpPr>
          <p:cNvPr id="3" name="Espace réservé du contenu 2"/>
          <p:cNvSpPr>
            <a:spLocks noGrp="1"/>
          </p:cNvSpPr>
          <p:nvPr>
            <p:ph idx="1"/>
          </p:nvPr>
        </p:nvSpPr>
        <p:spPr/>
        <p:txBody>
          <a:bodyPr/>
          <a:lstStyle/>
          <a:p>
            <a:pPr marL="0" indent="0">
              <a:buNone/>
            </a:pPr>
            <a:r>
              <a:rPr lang="fr-FR" dirty="0"/>
              <a:t>Déclaration littérale pour les descripteurs </a:t>
            </a:r>
            <a:r>
              <a:rPr lang="fr-FR" dirty="0" err="1"/>
              <a:t>get</a:t>
            </a:r>
            <a:r>
              <a:rPr lang="fr-FR" dirty="0"/>
              <a:t> / set :</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22</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2204864"/>
            <a:ext cx="7200800" cy="3520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7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les descripteurs</a:t>
            </a:r>
          </a:p>
        </p:txBody>
      </p:sp>
      <p:sp>
        <p:nvSpPr>
          <p:cNvPr id="3" name="Espace réservé du contenu 2"/>
          <p:cNvSpPr>
            <a:spLocks noGrp="1"/>
          </p:cNvSpPr>
          <p:nvPr>
            <p:ph idx="1"/>
          </p:nvPr>
        </p:nvSpPr>
        <p:spPr/>
        <p:txBody>
          <a:bodyPr>
            <a:normAutofit/>
          </a:bodyPr>
          <a:lstStyle/>
          <a:p>
            <a:pPr marL="0" indent="0">
              <a:buNone/>
            </a:pPr>
            <a:r>
              <a:rPr lang="fr-FR" sz="2000" dirty="0"/>
              <a:t>La méthode </a:t>
            </a:r>
            <a:r>
              <a:rPr lang="fr-FR" sz="2000" dirty="0" err="1">
                <a:latin typeface="Consolas" panose="020B0609020204030204" pitchFamily="49" charset="0"/>
                <a:cs typeface="Consolas" panose="020B0609020204030204" pitchFamily="49" charset="0"/>
              </a:rPr>
              <a:t>Object.defineProperty</a:t>
            </a:r>
            <a:r>
              <a:rPr lang="fr-FR" sz="2000" dirty="0">
                <a:latin typeface="Consolas" panose="020B0609020204030204" pitchFamily="49" charset="0"/>
                <a:cs typeface="Consolas" panose="020B0609020204030204" pitchFamily="49" charset="0"/>
              </a:rPr>
              <a:t>()</a:t>
            </a:r>
            <a:r>
              <a:rPr lang="fr-FR" sz="2000" dirty="0"/>
              <a:t> permet d’assigner une propriété en précisant ses descripteurs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23</a:t>
            </a:fld>
            <a:endParaRPr lang="fr-FR"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36912"/>
            <a:ext cx="513397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636912"/>
            <a:ext cx="2628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Connecteur droit 9"/>
          <p:cNvCxnSpPr/>
          <p:nvPr/>
        </p:nvCxnSpPr>
        <p:spPr>
          <a:xfrm>
            <a:off x="5724128" y="2636912"/>
            <a:ext cx="0" cy="36724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4</a:t>
            </a:r>
          </a:p>
        </p:txBody>
      </p:sp>
    </p:spTree>
    <p:extLst>
      <p:ext uri="{BB962C8B-B14F-4D97-AF65-F5344CB8AC3E}">
        <p14:creationId xmlns:p14="http://schemas.microsoft.com/office/powerpoint/2010/main" val="2304430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Propriétés propres et déléguées</a:t>
            </a:r>
          </a:p>
        </p:txBody>
      </p:sp>
      <p:sp>
        <p:nvSpPr>
          <p:cNvPr id="3" name="Espace réservé du contenu 2"/>
          <p:cNvSpPr>
            <a:spLocks noGrp="1"/>
          </p:cNvSpPr>
          <p:nvPr>
            <p:ph idx="1"/>
          </p:nvPr>
        </p:nvSpPr>
        <p:spPr>
          <a:xfrm>
            <a:off x="467544" y="1600200"/>
            <a:ext cx="8280920" cy="4876800"/>
          </a:xfrm>
        </p:spPr>
        <p:txBody>
          <a:bodyPr>
            <a:normAutofit/>
          </a:bodyPr>
          <a:lstStyle/>
          <a:p>
            <a:pPr marL="0" indent="0">
              <a:buNone/>
            </a:pPr>
            <a:r>
              <a:rPr lang="fr-FR" sz="2000" dirty="0"/>
              <a:t>Les propriétés assignées à un objet sont appelées les </a:t>
            </a:r>
            <a:br>
              <a:rPr lang="fr-FR" sz="2000" dirty="0"/>
            </a:br>
            <a:r>
              <a:rPr lang="fr-FR" sz="2000" b="1" dirty="0"/>
              <a:t>propriétés propres (</a:t>
            </a:r>
            <a:r>
              <a:rPr lang="fr-FR" sz="2000" b="1" dirty="0" err="1"/>
              <a:t>own</a:t>
            </a:r>
            <a:r>
              <a:rPr lang="fr-FR" sz="2000" b="1" dirty="0"/>
              <a:t> </a:t>
            </a:r>
            <a:r>
              <a:rPr lang="fr-FR" sz="2000" b="1" dirty="0" err="1"/>
              <a:t>properties</a:t>
            </a:r>
            <a:r>
              <a:rPr lang="fr-FR" sz="2000" b="1" dirty="0"/>
              <a:t>) </a:t>
            </a:r>
            <a:r>
              <a:rPr lang="fr-FR" sz="2000" dirty="0"/>
              <a:t>de l’objet. Mais il existe d’autres types de propriétés, les </a:t>
            </a:r>
            <a:r>
              <a:rPr lang="fr-FR" sz="2000" b="1" dirty="0"/>
              <a:t>propriétés</a:t>
            </a:r>
            <a:r>
              <a:rPr lang="fr-FR" sz="2000" dirty="0"/>
              <a:t> </a:t>
            </a:r>
            <a:r>
              <a:rPr lang="fr-FR" sz="2000" b="1" dirty="0"/>
              <a:t>déléguées</a:t>
            </a:r>
            <a:r>
              <a:rPr lang="fr-FR" sz="2000" dirty="0"/>
              <a:t>.</a:t>
            </a:r>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r>
              <a:rPr lang="fr-FR" sz="2000" dirty="0"/>
              <a:t>Ces propriétés déléguées sont en réalité les propriétés propres du </a:t>
            </a:r>
            <a:r>
              <a:rPr lang="fr-FR" sz="2000" b="1" dirty="0"/>
              <a:t>prototype</a:t>
            </a:r>
            <a:r>
              <a:rPr lang="fr-FR" sz="2000" dirty="0"/>
              <a:t> de l’objet (</a:t>
            </a:r>
            <a:r>
              <a:rPr lang="fr-FR" sz="2000" dirty="0" err="1"/>
              <a:t>cf</a:t>
            </a:r>
            <a:r>
              <a:rPr lang="fr-FR" sz="2000" dirty="0"/>
              <a:t> section Orienté Objet)</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24</a:t>
            </a:fld>
            <a:endParaRPr lang="fr-FR"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780928"/>
            <a:ext cx="3873798" cy="2008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6021288"/>
            <a:ext cx="5878618" cy="63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18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(portées)</a:t>
            </a:r>
          </a:p>
        </p:txBody>
      </p:sp>
      <p:sp>
        <p:nvSpPr>
          <p:cNvPr id="3" name="Espace réservé du contenu 2"/>
          <p:cNvSpPr>
            <a:spLocks noGrp="1"/>
          </p:cNvSpPr>
          <p:nvPr>
            <p:ph idx="1"/>
          </p:nvPr>
        </p:nvSpPr>
        <p:spPr>
          <a:xfrm>
            <a:off x="457200" y="1484784"/>
            <a:ext cx="8579296" cy="4992216"/>
          </a:xfrm>
        </p:spPr>
        <p:txBody>
          <a:bodyPr/>
          <a:lstStyle/>
          <a:p>
            <a:pPr marL="0" indent="0">
              <a:buNone/>
            </a:pPr>
            <a:r>
              <a:rPr lang="fr-FR" sz="2000" b="1" dirty="0"/>
              <a:t>Scope = portée </a:t>
            </a:r>
            <a:r>
              <a:rPr lang="fr-FR" sz="2000" dirty="0"/>
              <a:t>= périmètre dans lequel les variables peuvent être accédées depuis un endroit donné</a:t>
            </a:r>
          </a:p>
          <a:p>
            <a:pPr marL="0" indent="0">
              <a:buNone/>
            </a:pPr>
            <a:r>
              <a:rPr lang="fr-FR" sz="2000" dirty="0"/>
              <a:t>Au plus haut niveau, on est dans le scope </a:t>
            </a:r>
            <a:r>
              <a:rPr lang="fr-FR" sz="2000" b="1" dirty="0"/>
              <a:t>global</a:t>
            </a:r>
            <a:r>
              <a:rPr lang="fr-FR" sz="2000" dirty="0"/>
              <a:t>, accessible partout.</a:t>
            </a:r>
            <a:br>
              <a:rPr lang="fr-FR" dirty="0"/>
            </a:b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25</a:t>
            </a:fld>
            <a:endParaRPr lang="fr-FR" dirty="0"/>
          </a:p>
        </p:txBody>
      </p:sp>
      <p:pic>
        <p:nvPicPr>
          <p:cNvPr id="4098" name="Picture 2" descr="https://github.com/getify/You-Dont-Know-JS/raw/master/scope%20%26%20closures/f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50" y="2708920"/>
            <a:ext cx="4629998"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395536" y="5746030"/>
            <a:ext cx="8748464" cy="923330"/>
          </a:xfrm>
          <a:prstGeom prst="rect">
            <a:avLst/>
          </a:prstGeom>
          <a:noFill/>
        </p:spPr>
        <p:txBody>
          <a:bodyPr wrap="square" rtlCol="0">
            <a:spAutoFit/>
          </a:bodyPr>
          <a:lstStyle/>
          <a:p>
            <a:r>
              <a:rPr lang="fr-FR" dirty="0"/>
              <a:t>Accessible depuis le scope global </a:t>
            </a:r>
            <a:r>
              <a:rPr lang="fr-FR" dirty="0">
                <a:solidFill>
                  <a:srgbClr val="00C180"/>
                </a:solidFill>
              </a:rPr>
              <a:t>(1)                   </a:t>
            </a:r>
            <a:r>
              <a:rPr lang="fr-FR" dirty="0"/>
              <a:t>: </a:t>
            </a:r>
            <a:r>
              <a:rPr lang="fr-FR" dirty="0" err="1">
                <a:latin typeface="Consolas" panose="020B0609020204030204" pitchFamily="49" charset="0"/>
                <a:cs typeface="Consolas" panose="020B0609020204030204" pitchFamily="49" charset="0"/>
              </a:rPr>
              <a:t>foo</a:t>
            </a:r>
            <a:endParaRPr lang="fr-FR" dirty="0">
              <a:latin typeface="Consolas" panose="020B0609020204030204" pitchFamily="49" charset="0"/>
              <a:cs typeface="Consolas" panose="020B0609020204030204" pitchFamily="49" charset="0"/>
            </a:endParaRPr>
          </a:p>
          <a:p>
            <a:r>
              <a:rPr lang="fr-FR" dirty="0"/>
              <a:t>Accessible depuis le scope de la fonction </a:t>
            </a:r>
            <a:r>
              <a:rPr lang="fr-FR" dirty="0" err="1"/>
              <a:t>foo</a:t>
            </a:r>
            <a:r>
              <a:rPr lang="fr-FR" dirty="0"/>
              <a:t> </a:t>
            </a:r>
            <a:r>
              <a:rPr lang="fr-FR" dirty="0">
                <a:solidFill>
                  <a:schemeClr val="tx2">
                    <a:lumMod val="60000"/>
                    <a:lumOff val="40000"/>
                  </a:schemeClr>
                </a:solidFill>
              </a:rPr>
              <a:t>(2)  </a:t>
            </a:r>
            <a:r>
              <a:rPr lang="fr-FR" dirty="0"/>
              <a:t>: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a:t>
            </a:r>
          </a:p>
          <a:p>
            <a:r>
              <a:rPr lang="fr-FR" dirty="0"/>
              <a:t>Accessible depuis le scope de la fonction bar </a:t>
            </a:r>
            <a:r>
              <a:rPr lang="fr-FR" dirty="0">
                <a:solidFill>
                  <a:srgbClr val="0070C0"/>
                </a:solidFill>
              </a:rPr>
              <a:t>(3)</a:t>
            </a:r>
            <a:r>
              <a:rPr lang="fr-FR" dirty="0"/>
              <a:t>  :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 c</a:t>
            </a:r>
          </a:p>
        </p:txBody>
      </p:sp>
    </p:spTree>
    <p:extLst>
      <p:ext uri="{BB962C8B-B14F-4D97-AF65-F5344CB8AC3E}">
        <p14:creationId xmlns:p14="http://schemas.microsoft.com/office/powerpoint/2010/main" val="273329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de blocs</a:t>
            </a:r>
          </a:p>
        </p:txBody>
      </p:sp>
      <p:sp>
        <p:nvSpPr>
          <p:cNvPr id="3" name="Espace réservé du contenu 2"/>
          <p:cNvSpPr>
            <a:spLocks noGrp="1"/>
          </p:cNvSpPr>
          <p:nvPr>
            <p:ph idx="1"/>
          </p:nvPr>
        </p:nvSpPr>
        <p:spPr/>
        <p:txBody>
          <a:bodyPr>
            <a:normAutofit/>
          </a:bodyPr>
          <a:lstStyle/>
          <a:p>
            <a:pPr marL="0" indent="0">
              <a:buNone/>
            </a:pPr>
            <a:r>
              <a:rPr lang="fr-FR" dirty="0"/>
              <a:t>En plus des scopes des fonctions, certaines instructions créent des scopes dits </a:t>
            </a:r>
            <a:r>
              <a:rPr lang="fr-FR" b="1" dirty="0"/>
              <a:t>scopes de blocs</a:t>
            </a:r>
          </a:p>
          <a:p>
            <a:pPr marL="0" indent="0">
              <a:buNone/>
            </a:pPr>
            <a:r>
              <a:rPr lang="fr-FR" dirty="0"/>
              <a:t>On parle d’ </a:t>
            </a:r>
            <a:r>
              <a:rPr lang="fr-FR" b="1" dirty="0"/>
              <a:t>instructions à bloc </a:t>
            </a:r>
            <a:r>
              <a:rPr lang="fr-FR" dirty="0"/>
              <a:t>:</a:t>
            </a:r>
          </a:p>
          <a:p>
            <a:pPr lvl="1"/>
            <a:r>
              <a:rPr lang="fr-FR" sz="2200" dirty="0">
                <a:latin typeface="Consolas" panose="020B0609020204030204" pitchFamily="49" charset="0"/>
                <a:cs typeface="Consolas" panose="020B0609020204030204" pitchFamily="49" charset="0"/>
              </a:rPr>
              <a:t>if(){ … }</a:t>
            </a:r>
          </a:p>
          <a:p>
            <a:pPr lvl="1"/>
            <a:r>
              <a:rPr lang="fr-FR" sz="2200" dirty="0">
                <a:latin typeface="Consolas" panose="020B0609020204030204" pitchFamily="49" charset="0"/>
                <a:cs typeface="Consolas" panose="020B0609020204030204" pitchFamily="49" charset="0"/>
              </a:rPr>
              <a:t>for(){ … }</a:t>
            </a:r>
          </a:p>
          <a:p>
            <a:pPr lvl="1"/>
            <a:r>
              <a:rPr lang="fr-FR" sz="2200" dirty="0" err="1">
                <a:latin typeface="Consolas" panose="020B0609020204030204" pitchFamily="49" charset="0"/>
                <a:cs typeface="Consolas" panose="020B0609020204030204" pitchFamily="49" charset="0"/>
              </a:rPr>
              <a:t>while</a:t>
            </a:r>
            <a:r>
              <a:rPr lang="fr-FR" sz="2200" dirty="0">
                <a:latin typeface="Consolas" panose="020B0609020204030204" pitchFamily="49" charset="0"/>
                <a:cs typeface="Consolas" panose="020B0609020204030204" pitchFamily="49" charset="0"/>
              </a:rPr>
              <a:t>(){ … }</a:t>
            </a:r>
          </a:p>
          <a:p>
            <a:pPr lvl="1"/>
            <a:endParaRPr lang="fr-FR" dirty="0"/>
          </a:p>
          <a:p>
            <a:pPr lvl="1"/>
            <a:endParaRPr lang="fr-FR" dirty="0"/>
          </a:p>
          <a:p>
            <a:pPr lvl="1"/>
            <a:endParaRPr lang="fr-FR" dirty="0"/>
          </a:p>
          <a:p>
            <a:pPr lvl="1"/>
            <a:endParaRPr lang="fr-FR" dirty="0"/>
          </a:p>
          <a:p>
            <a:pPr marL="0" indent="0">
              <a:buNone/>
            </a:pPr>
            <a:r>
              <a:rPr lang="fr-FR" dirty="0"/>
              <a:t>Un scope de bloc peut aussi être déclaré avec </a:t>
            </a:r>
            <a:r>
              <a:rPr lang="fr-FR" dirty="0">
                <a:latin typeface="Consolas" panose="020B0609020204030204" pitchFamily="49" charset="0"/>
                <a:cs typeface="Consolas" panose="020B0609020204030204" pitchFamily="49" charset="0"/>
              </a:rPr>
              <a:t>{ … }</a:t>
            </a:r>
            <a:br>
              <a:rPr lang="fr-FR" dirty="0">
                <a:latin typeface="Consolas" panose="020B0609020204030204" pitchFamily="49" charset="0"/>
                <a:cs typeface="Consolas" panose="020B0609020204030204" pitchFamily="49" charset="0"/>
              </a:rPr>
            </a:br>
            <a:r>
              <a:rPr lang="fr-FR" i="1" dirty="0">
                <a:cs typeface="Consolas" panose="020B0609020204030204" pitchFamily="49" charset="0"/>
              </a:rPr>
              <a:t>(à ne pas confondre avec une déclaration littérale d’objet)</a:t>
            </a:r>
            <a:endParaRPr lang="fr-FR" i="1"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26</a:t>
            </a:fld>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126771"/>
            <a:ext cx="4499992" cy="18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09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var, let ou </a:t>
            </a:r>
            <a:r>
              <a:rPr lang="fr-FR" dirty="0" err="1"/>
              <a:t>const</a:t>
            </a:r>
            <a:r>
              <a:rPr lang="fr-FR" dirty="0"/>
              <a:t> ?</a:t>
            </a:r>
          </a:p>
        </p:txBody>
      </p:sp>
      <p:sp>
        <p:nvSpPr>
          <p:cNvPr id="3" name="Espace réservé du contenu 2"/>
          <p:cNvSpPr>
            <a:spLocks noGrp="1"/>
          </p:cNvSpPr>
          <p:nvPr>
            <p:ph idx="1"/>
          </p:nvPr>
        </p:nvSpPr>
        <p:spPr>
          <a:xfrm>
            <a:off x="395536" y="1484784"/>
            <a:ext cx="8229600" cy="1008112"/>
          </a:xfrm>
        </p:spPr>
        <p:txBody>
          <a:bodyPr/>
          <a:lstStyle/>
          <a:p>
            <a:r>
              <a:rPr lang="fr-FR" dirty="0">
                <a:latin typeface="Consolas" panose="020B0609020204030204" pitchFamily="49" charset="0"/>
                <a:cs typeface="Consolas" panose="020B0609020204030204" pitchFamily="49" charset="0"/>
              </a:rPr>
              <a:t>let </a:t>
            </a:r>
            <a:r>
              <a:rPr lang="fr-FR" dirty="0">
                <a:cs typeface="Consolas" panose="020B0609020204030204" pitchFamily="49" charset="0"/>
              </a:rPr>
              <a:t>et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a:t>
            </a:r>
            <a:r>
              <a:rPr lang="fr-FR" dirty="0">
                <a:cs typeface="Consolas" panose="020B0609020204030204" pitchFamily="49" charset="0"/>
              </a:rPr>
              <a:t>sont apparus avec ES2015</a:t>
            </a:r>
          </a:p>
          <a:p>
            <a:r>
              <a:rPr lang="fr-FR" dirty="0">
                <a:latin typeface="Consolas" panose="020B0609020204030204" pitchFamily="49" charset="0"/>
                <a:cs typeface="Consolas" panose="020B0609020204030204" pitchFamily="49" charset="0"/>
              </a:rPr>
              <a:t>var </a:t>
            </a:r>
            <a:r>
              <a:rPr lang="fr-FR" dirty="0">
                <a:cs typeface="Consolas" panose="020B0609020204030204" pitchFamily="49" charset="0"/>
              </a:rPr>
              <a:t>n’est quasiment plus utilisé depuis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27</a:t>
            </a:fld>
            <a:endParaRPr lang="fr-FR" dirty="0"/>
          </a:p>
        </p:txBody>
      </p:sp>
      <p:sp>
        <p:nvSpPr>
          <p:cNvPr id="8" name="ZoneTexte 7"/>
          <p:cNvSpPr txBox="1"/>
          <p:nvPr/>
        </p:nvSpPr>
        <p:spPr>
          <a:xfrm>
            <a:off x="1403648" y="6212054"/>
            <a:ext cx="727280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cs typeface="Consolas" panose="020B0609020204030204" pitchFamily="49" charset="0"/>
              </a:rPr>
              <a:t>Recommandé</a:t>
            </a:r>
            <a:r>
              <a:rPr lang="fr-FR" dirty="0">
                <a:cs typeface="Consolas" panose="020B0609020204030204" pitchFamily="49" charset="0"/>
              </a:rPr>
              <a:t>: Privilégier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cs typeface="Consolas" panose="020B0609020204030204" pitchFamily="49" charset="0"/>
              </a:rPr>
              <a:t>, ou</a:t>
            </a:r>
            <a:r>
              <a:rPr lang="fr-FR" dirty="0">
                <a:latin typeface="Consolas" panose="020B0609020204030204" pitchFamily="49" charset="0"/>
                <a:cs typeface="Consolas" panose="020B0609020204030204" pitchFamily="49" charset="0"/>
              </a:rPr>
              <a:t> let </a:t>
            </a:r>
            <a:r>
              <a:rPr lang="fr-FR" dirty="0">
                <a:cs typeface="Consolas" panose="020B0609020204030204" pitchFamily="49" charset="0"/>
              </a:rPr>
              <a:t>si vous devez réassigner</a:t>
            </a:r>
            <a:endParaRPr lang="fr-F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708920"/>
            <a:ext cx="2304256" cy="8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05" y="3861048"/>
            <a:ext cx="3897347" cy="9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46" y="5013176"/>
            <a:ext cx="4790306" cy="89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au 6"/>
          <p:cNvGraphicFramePr>
            <a:graphicFrameLocks noGrp="1"/>
          </p:cNvGraphicFramePr>
          <p:nvPr>
            <p:extLst>
              <p:ext uri="{D42A27DB-BD31-4B8C-83A1-F6EECF244321}">
                <p14:modId xmlns:p14="http://schemas.microsoft.com/office/powerpoint/2010/main" val="1126023119"/>
              </p:ext>
            </p:extLst>
          </p:nvPr>
        </p:nvGraphicFramePr>
        <p:xfrm>
          <a:off x="3635896" y="2564904"/>
          <a:ext cx="5040560" cy="1645920"/>
        </p:xfrm>
        <a:graphic>
          <a:graphicData uri="http://schemas.openxmlformats.org/drawingml/2006/table">
            <a:tbl>
              <a:tblPr firstRow="1" bandRow="1">
                <a:tableStyleId>{F2DE63D5-997A-4646-A377-4702673A728D}</a:tableStyleId>
              </a:tblPr>
              <a:tblGrid>
                <a:gridCol w="108012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tblGrid>
              <a:tr h="457200">
                <a:tc>
                  <a:txBody>
                    <a:bodyPr/>
                    <a:lstStyle/>
                    <a:p>
                      <a:pPr algn="ctr"/>
                      <a:endParaRPr lang="fr-FR" sz="2000" dirty="0"/>
                    </a:p>
                  </a:txBody>
                  <a:tcPr/>
                </a:tc>
                <a:tc>
                  <a:txBody>
                    <a:bodyPr/>
                    <a:lstStyle/>
                    <a:p>
                      <a:pPr algn="ctr"/>
                      <a:r>
                        <a:rPr lang="fr-FR" sz="2000" dirty="0"/>
                        <a:t>Scope</a:t>
                      </a:r>
                    </a:p>
                  </a:txBody>
                  <a:tcPr/>
                </a:tc>
                <a:tc>
                  <a:txBody>
                    <a:bodyPr/>
                    <a:lstStyle/>
                    <a:p>
                      <a:pPr algn="ctr"/>
                      <a:r>
                        <a:rPr lang="fr-FR" sz="2000" dirty="0" err="1"/>
                        <a:t>Réassignable</a:t>
                      </a:r>
                      <a:endParaRPr lang="fr-FR" sz="2000" dirty="0"/>
                    </a:p>
                  </a:txBody>
                  <a:tcPr/>
                </a:tc>
                <a:extLst>
                  <a:ext uri="{0D108BD9-81ED-4DB2-BD59-A6C34878D82A}">
                    <a16:rowId xmlns:a16="http://schemas.microsoft.com/office/drawing/2014/main" val="10000"/>
                  </a:ext>
                </a:extLst>
              </a:tr>
              <a:tr h="370840">
                <a:tc>
                  <a:txBody>
                    <a:bodyPr/>
                    <a:lstStyle/>
                    <a:p>
                      <a:pPr algn="ctr"/>
                      <a:r>
                        <a:rPr lang="fr-FR" sz="2000" dirty="0">
                          <a:latin typeface="Consolas" panose="020B0609020204030204" pitchFamily="49" charset="0"/>
                          <a:cs typeface="Consolas" panose="020B0609020204030204" pitchFamily="49" charset="0"/>
                        </a:rPr>
                        <a:t>var</a:t>
                      </a:r>
                    </a:p>
                  </a:txBody>
                  <a:tcPr/>
                </a:tc>
                <a:tc>
                  <a:txBody>
                    <a:bodyPr/>
                    <a:lstStyle/>
                    <a:p>
                      <a:pPr algn="ctr"/>
                      <a:r>
                        <a:rPr lang="fr-FR" sz="2000" dirty="0"/>
                        <a:t>fonction</a:t>
                      </a:r>
                    </a:p>
                  </a:txBody>
                  <a:tcPr/>
                </a:tc>
                <a:tc>
                  <a:txBody>
                    <a:bodyPr/>
                    <a:lstStyle/>
                    <a:p>
                      <a:pPr algn="ctr"/>
                      <a:r>
                        <a:rPr lang="fr-FR" sz="2000" dirty="0"/>
                        <a:t>oui</a:t>
                      </a:r>
                    </a:p>
                  </a:txBody>
                  <a:tcPr/>
                </a:tc>
                <a:extLst>
                  <a:ext uri="{0D108BD9-81ED-4DB2-BD59-A6C34878D82A}">
                    <a16:rowId xmlns:a16="http://schemas.microsoft.com/office/drawing/2014/main" val="10001"/>
                  </a:ext>
                </a:extLst>
              </a:tr>
              <a:tr h="370840">
                <a:tc>
                  <a:txBody>
                    <a:bodyPr/>
                    <a:lstStyle/>
                    <a:p>
                      <a:pPr algn="ctr"/>
                      <a:r>
                        <a:rPr lang="fr-FR" sz="2000" dirty="0">
                          <a:latin typeface="Consolas" panose="020B0609020204030204" pitchFamily="49" charset="0"/>
                          <a:cs typeface="Consolas" panose="020B0609020204030204" pitchFamily="49" charset="0"/>
                        </a:rPr>
                        <a:t>let</a:t>
                      </a:r>
                    </a:p>
                  </a:txBody>
                  <a:tcPr/>
                </a:tc>
                <a:tc>
                  <a:txBody>
                    <a:bodyPr/>
                    <a:lstStyle/>
                    <a:p>
                      <a:pPr algn="ctr"/>
                      <a:r>
                        <a:rPr lang="fr-FR" sz="2000" dirty="0"/>
                        <a:t>bloc</a:t>
                      </a:r>
                    </a:p>
                  </a:txBody>
                  <a:tcPr/>
                </a:tc>
                <a:tc>
                  <a:txBody>
                    <a:bodyPr/>
                    <a:lstStyle/>
                    <a:p>
                      <a:pPr algn="ctr"/>
                      <a:r>
                        <a:rPr lang="fr-FR" sz="2000" dirty="0"/>
                        <a:t>oui</a:t>
                      </a:r>
                    </a:p>
                  </a:txBody>
                  <a:tcPr/>
                </a:tc>
                <a:extLst>
                  <a:ext uri="{0D108BD9-81ED-4DB2-BD59-A6C34878D82A}">
                    <a16:rowId xmlns:a16="http://schemas.microsoft.com/office/drawing/2014/main" val="10002"/>
                  </a:ext>
                </a:extLst>
              </a:tr>
              <a:tr h="370840">
                <a:tc>
                  <a:txBody>
                    <a:bodyPr/>
                    <a:lstStyle/>
                    <a:p>
                      <a:pPr algn="ctr"/>
                      <a:r>
                        <a:rPr lang="fr-FR" sz="2000" dirty="0" err="1">
                          <a:latin typeface="Consolas" panose="020B0609020204030204" pitchFamily="49" charset="0"/>
                          <a:cs typeface="Consolas" panose="020B0609020204030204" pitchFamily="49" charset="0"/>
                        </a:rPr>
                        <a:t>const</a:t>
                      </a:r>
                      <a:endParaRPr lang="fr-FR" sz="2000" dirty="0">
                        <a:latin typeface="Consolas" panose="020B0609020204030204" pitchFamily="49" charset="0"/>
                        <a:cs typeface="Consolas" panose="020B0609020204030204" pitchFamily="49" charset="0"/>
                      </a:endParaRPr>
                    </a:p>
                  </a:txBody>
                  <a:tcPr/>
                </a:tc>
                <a:tc>
                  <a:txBody>
                    <a:bodyPr/>
                    <a:lstStyle/>
                    <a:p>
                      <a:pPr algn="ctr"/>
                      <a:r>
                        <a:rPr lang="fr-FR" sz="2000" dirty="0"/>
                        <a:t>bloc</a:t>
                      </a:r>
                    </a:p>
                  </a:txBody>
                  <a:tcPr/>
                </a:tc>
                <a:tc>
                  <a:txBody>
                    <a:bodyPr/>
                    <a:lstStyle/>
                    <a:p>
                      <a:pPr algn="ctr"/>
                      <a:r>
                        <a:rPr lang="fr-FR" sz="2000" dirty="0"/>
                        <a:t>non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8803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Closures</a:t>
            </a:r>
            <a:r>
              <a:rPr lang="fr-FR" dirty="0"/>
              <a:t> (fermetures)</a:t>
            </a:r>
          </a:p>
        </p:txBody>
      </p:sp>
      <p:sp>
        <p:nvSpPr>
          <p:cNvPr id="3" name="Espace réservé du contenu 2"/>
          <p:cNvSpPr>
            <a:spLocks noGrp="1"/>
          </p:cNvSpPr>
          <p:nvPr>
            <p:ph idx="1"/>
          </p:nvPr>
        </p:nvSpPr>
        <p:spPr>
          <a:xfrm>
            <a:off x="457200" y="1600200"/>
            <a:ext cx="8435280" cy="4876800"/>
          </a:xfrm>
        </p:spPr>
        <p:txBody>
          <a:bodyPr/>
          <a:lstStyle/>
          <a:p>
            <a:pPr marL="0" indent="0">
              <a:spcBef>
                <a:spcPts val="1800"/>
              </a:spcBef>
              <a:buNone/>
            </a:pPr>
            <a:r>
              <a:rPr lang="fr-FR" b="1" dirty="0"/>
              <a:t>Scope d’une fonction = scope local + scope parent</a:t>
            </a:r>
            <a:br>
              <a:rPr lang="fr-FR" b="1" dirty="0"/>
            </a:br>
            <a:r>
              <a:rPr lang="fr-FR" b="1" dirty="0"/>
              <a:t>                                  = variables locales + variables libres</a:t>
            </a:r>
          </a:p>
          <a:p>
            <a:pPr marL="0" indent="0">
              <a:spcBef>
                <a:spcPts val="1800"/>
              </a:spcBef>
              <a:buNone/>
            </a:pPr>
            <a:r>
              <a:rPr lang="fr-FR" sz="2000" dirty="0"/>
              <a:t>Une fonction utilisant des </a:t>
            </a:r>
            <a:r>
              <a:rPr lang="fr-FR" sz="2000" b="1" dirty="0"/>
              <a:t>variables libres </a:t>
            </a:r>
            <a:r>
              <a:rPr lang="fr-FR" sz="2000" dirty="0"/>
              <a:t>(définies dans un scope parent) crée ce qu’on appelle une </a:t>
            </a:r>
            <a:r>
              <a:rPr lang="fr-FR" sz="2000" b="1" dirty="0" err="1"/>
              <a:t>closure</a:t>
            </a:r>
            <a:r>
              <a:rPr lang="fr-FR" sz="2000" dirty="0"/>
              <a:t>.  Une </a:t>
            </a:r>
            <a:r>
              <a:rPr lang="fr-FR" sz="2000" dirty="0" err="1"/>
              <a:t>closure</a:t>
            </a:r>
            <a:r>
              <a:rPr lang="fr-FR" sz="2000" dirty="0"/>
              <a:t> doit garder en mémoire son scope parent pour pouvoir s’exécuter correctement.</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28</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74" y="3933056"/>
            <a:ext cx="32575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539552" y="3875121"/>
            <a:ext cx="4320480"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spcBef>
                <a:spcPts val="1200"/>
              </a:spcBef>
            </a:pPr>
            <a:r>
              <a:rPr lang="fr-FR" sz="1600" dirty="0">
                <a:latin typeface="Consolas" panose="020B0609020204030204" pitchFamily="49" charset="0"/>
                <a:cs typeface="Consolas" panose="020B0609020204030204" pitchFamily="49" charset="0"/>
              </a:rPr>
              <a:t>add5</a:t>
            </a:r>
            <a:r>
              <a:rPr lang="fr-FR" sz="1600" i="1" dirty="0"/>
              <a:t> retient son scope parent avec </a:t>
            </a:r>
            <a:r>
              <a:rPr lang="fr-FR" sz="1600" dirty="0">
                <a:latin typeface="Consolas" panose="020B0609020204030204" pitchFamily="49" charset="0"/>
                <a:cs typeface="Consolas" panose="020B0609020204030204" pitchFamily="49" charset="0"/>
              </a:rPr>
              <a:t>x=5</a:t>
            </a:r>
          </a:p>
          <a:p>
            <a:pPr>
              <a:spcBef>
                <a:spcPts val="1200"/>
              </a:spcBef>
            </a:pPr>
            <a:r>
              <a:rPr lang="fr-FR" sz="1600" i="1" dirty="0"/>
              <a:t>Ce lien empêche le </a:t>
            </a:r>
            <a:r>
              <a:rPr lang="fr-FR" sz="1600" i="1" dirty="0" err="1"/>
              <a:t>garbage</a:t>
            </a:r>
            <a:r>
              <a:rPr lang="fr-FR" sz="1600" i="1" dirty="0"/>
              <a:t> collector de déréférencer la variable locale </a:t>
            </a:r>
            <a:r>
              <a:rPr lang="fr-FR" sz="1600" dirty="0">
                <a:latin typeface="Consolas" panose="020B0609020204030204" pitchFamily="49" charset="0"/>
                <a:cs typeface="Consolas" panose="020B0609020204030204" pitchFamily="49" charset="0"/>
              </a:rPr>
              <a:t>x</a:t>
            </a:r>
            <a:r>
              <a:rPr lang="fr-FR" sz="1600" i="1" dirty="0"/>
              <a:t> à la fin de l’exécution de </a:t>
            </a:r>
            <a:r>
              <a:rPr lang="fr-FR" sz="1600" dirty="0" err="1">
                <a:latin typeface="Consolas" panose="020B0609020204030204" pitchFamily="49" charset="0"/>
                <a:cs typeface="Consolas" panose="020B0609020204030204" pitchFamily="49" charset="0"/>
              </a:rPr>
              <a:t>add</a:t>
            </a:r>
            <a:endParaRPr lang="fr-FR" sz="1600" dirty="0">
              <a:latin typeface="Consolas" panose="020B0609020204030204" pitchFamily="49" charset="0"/>
              <a:cs typeface="Consolas" panose="020B0609020204030204" pitchFamily="49" charset="0"/>
            </a:endParaRPr>
          </a:p>
          <a:p>
            <a:pPr>
              <a:spcBef>
                <a:spcPts val="1200"/>
              </a:spcBef>
            </a:pPr>
            <a:r>
              <a:rPr lang="fr-FR" sz="1600" dirty="0">
                <a:latin typeface="Consolas" panose="020B0609020204030204" pitchFamily="49" charset="0"/>
                <a:cs typeface="Consolas" panose="020B0609020204030204" pitchFamily="49" charset="0"/>
              </a:rPr>
              <a:t>add5</a:t>
            </a:r>
            <a:r>
              <a:rPr lang="fr-FR" sz="1600" i="1" dirty="0"/>
              <a:t> crée donc une </a:t>
            </a:r>
            <a:r>
              <a:rPr lang="fr-FR" sz="1600" b="1" i="1" dirty="0" err="1"/>
              <a:t>closure</a:t>
            </a:r>
            <a:endParaRPr lang="fr-FR" sz="1600" b="1" i="1" dirty="0"/>
          </a:p>
        </p:txBody>
      </p:sp>
      <p:sp>
        <p:nvSpPr>
          <p:cNvPr id="9" name="Espace réservé du contenu 2"/>
          <p:cNvSpPr txBox="1">
            <a:spLocks/>
          </p:cNvSpPr>
          <p:nvPr/>
        </p:nvSpPr>
        <p:spPr>
          <a:xfrm>
            <a:off x="539552" y="5733256"/>
            <a:ext cx="4320480" cy="864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Font typeface="Arial" pitchFamily="34" charset="0"/>
              <a:buNone/>
            </a:pPr>
            <a:r>
              <a:rPr lang="fr-FR" sz="1600" dirty="0"/>
              <a:t>Les </a:t>
            </a:r>
            <a:r>
              <a:rPr lang="fr-FR" sz="1600" dirty="0" err="1"/>
              <a:t>closures</a:t>
            </a:r>
            <a:r>
              <a:rPr lang="fr-FR" sz="1600" dirty="0"/>
              <a:t> involontaires sont la source la plus fréquente de problèmes de </a:t>
            </a:r>
            <a:r>
              <a:rPr lang="fr-FR" sz="1600" b="1" dirty="0"/>
              <a:t>fuites mémoire </a:t>
            </a:r>
            <a:r>
              <a:rPr lang="fr-FR" sz="1600" dirty="0"/>
              <a:t>dans les applications web.</a:t>
            </a:r>
          </a:p>
        </p:txBody>
      </p:sp>
    </p:spTree>
    <p:extLst>
      <p:ext uri="{BB962C8B-B14F-4D97-AF65-F5344CB8AC3E}">
        <p14:creationId xmlns:p14="http://schemas.microsoft.com/office/powerpoint/2010/main" val="222779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p:txBody>
          <a:bodyPr/>
          <a:lstStyle/>
          <a:p>
            <a:r>
              <a:rPr lang="fr-FR" dirty="0"/>
              <a:t>Variables « privées »</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24113"/>
            <a:ext cx="41529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611033" y="4786909"/>
            <a:ext cx="7921407" cy="1323439"/>
          </a:xfrm>
          <a:prstGeom prst="rect">
            <a:avLst/>
          </a:prstGeom>
          <a:noFill/>
        </p:spPr>
        <p:txBody>
          <a:bodyPr wrap="square" rtlCol="0">
            <a:spAutoFit/>
          </a:bodyPr>
          <a:lstStyle/>
          <a:p>
            <a:r>
              <a:rPr lang="fr-FR" sz="2000" dirty="0"/>
              <a:t>En dehors du scope de la fonction </a:t>
            </a:r>
            <a:r>
              <a:rPr lang="fr-FR" sz="2000" dirty="0" err="1">
                <a:latin typeface="Consolas" panose="020B0609020204030204" pitchFamily="49" charset="0"/>
                <a:cs typeface="Consolas" panose="020B0609020204030204" pitchFamily="49" charset="0"/>
              </a:rPr>
              <a:t>getCompteur</a:t>
            </a:r>
            <a:r>
              <a:rPr lang="fr-FR" sz="2000" dirty="0"/>
              <a:t>, la variable </a:t>
            </a:r>
            <a:r>
              <a:rPr lang="fr-FR" sz="2000" dirty="0">
                <a:latin typeface="Consolas" panose="020B0609020204030204" pitchFamily="49" charset="0"/>
                <a:cs typeface="Consolas" panose="020B0609020204030204" pitchFamily="49" charset="0"/>
              </a:rPr>
              <a:t>value</a:t>
            </a:r>
            <a:r>
              <a:rPr lang="fr-FR" sz="2000" dirty="0"/>
              <a:t> ne sera jamais accessible. </a:t>
            </a:r>
            <a:br>
              <a:rPr lang="fr-FR" sz="2000" dirty="0"/>
            </a:br>
            <a:br>
              <a:rPr lang="fr-FR" sz="2000" dirty="0"/>
            </a:br>
            <a:r>
              <a:rPr lang="fr-FR" sz="2000" dirty="0"/>
              <a:t>Seule les </a:t>
            </a:r>
            <a:r>
              <a:rPr lang="fr-FR" sz="2000" dirty="0" err="1"/>
              <a:t>closures</a:t>
            </a:r>
            <a:r>
              <a:rPr lang="fr-FR" sz="2000" dirty="0"/>
              <a:t> </a:t>
            </a:r>
            <a:r>
              <a:rPr lang="fr-FR" sz="2000" dirty="0" err="1">
                <a:latin typeface="Consolas" panose="020B0609020204030204" pitchFamily="49" charset="0"/>
                <a:cs typeface="Consolas" panose="020B0609020204030204" pitchFamily="49" charset="0"/>
              </a:rPr>
              <a:t>getValue</a:t>
            </a:r>
            <a:r>
              <a:rPr lang="fr-FR" sz="2000" dirty="0"/>
              <a:t> et </a:t>
            </a:r>
            <a:r>
              <a:rPr lang="fr-FR" sz="2000" dirty="0" err="1">
                <a:latin typeface="Consolas" panose="020B0609020204030204" pitchFamily="49" charset="0"/>
                <a:cs typeface="Consolas" panose="020B0609020204030204" pitchFamily="49" charset="0"/>
              </a:rPr>
              <a:t>increment</a:t>
            </a:r>
            <a:r>
              <a:rPr lang="fr-FR" sz="2000" dirty="0"/>
              <a:t> permettent d’y accéder.</a:t>
            </a:r>
          </a:p>
        </p:txBody>
      </p:sp>
    </p:spTree>
    <p:extLst>
      <p:ext uri="{BB962C8B-B14F-4D97-AF65-F5344CB8AC3E}">
        <p14:creationId xmlns:p14="http://schemas.microsoft.com/office/powerpoint/2010/main" val="286093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Agenda</a:t>
            </a:r>
          </a:p>
        </p:txBody>
      </p:sp>
      <p:sp>
        <p:nvSpPr>
          <p:cNvPr id="3" name="Espace réservé du contenu 2"/>
          <p:cNvSpPr>
            <a:spLocks noGrp="1"/>
          </p:cNvSpPr>
          <p:nvPr>
            <p:ph idx="1"/>
          </p:nvPr>
        </p:nvSpPr>
        <p:spPr>
          <a:xfrm>
            <a:off x="107504" y="1628800"/>
            <a:ext cx="3096344" cy="4824536"/>
          </a:xfrm>
        </p:spPr>
        <p:txBody>
          <a:bodyPr>
            <a:normAutofit/>
          </a:bodyPr>
          <a:lstStyle/>
          <a:p>
            <a:pPr marL="0" lvl="0" indent="0">
              <a:buNone/>
            </a:pPr>
            <a:r>
              <a:rPr lang="fr-FR" sz="2000" b="1" dirty="0">
                <a:solidFill>
                  <a:srgbClr val="FF0000"/>
                </a:solidFill>
              </a:rPr>
              <a:t>Préambule</a:t>
            </a:r>
          </a:p>
          <a:p>
            <a:pPr lvl="1"/>
            <a:r>
              <a:rPr lang="fr-FR" sz="1600" dirty="0" err="1"/>
              <a:t>ECMAScript</a:t>
            </a:r>
            <a:r>
              <a:rPr lang="fr-FR" sz="1600" dirty="0"/>
              <a:t>, TC39 et les versions de JavaScript</a:t>
            </a:r>
            <a:br>
              <a:rPr lang="fr-FR" sz="1700" dirty="0"/>
            </a:br>
            <a:endParaRPr lang="fr-FR" sz="1700" dirty="0"/>
          </a:p>
          <a:p>
            <a:pPr marL="0" lvl="0" indent="0">
              <a:buNone/>
            </a:pPr>
            <a:r>
              <a:rPr lang="fr-FR" sz="2000" b="1" dirty="0">
                <a:solidFill>
                  <a:srgbClr val="FF0000"/>
                </a:solidFill>
              </a:rPr>
              <a:t>Une réintroduction </a:t>
            </a:r>
            <a:br>
              <a:rPr lang="fr-FR" sz="2000" b="1" dirty="0">
                <a:solidFill>
                  <a:srgbClr val="FF0000"/>
                </a:solidFill>
              </a:rPr>
            </a:br>
            <a:r>
              <a:rPr lang="fr-FR" sz="2000" b="1" dirty="0">
                <a:solidFill>
                  <a:srgbClr val="FF0000"/>
                </a:solidFill>
              </a:rPr>
              <a:t>à JavaScript</a:t>
            </a:r>
          </a:p>
          <a:p>
            <a:pPr lvl="1"/>
            <a:r>
              <a:rPr lang="fr-FR" sz="1600" dirty="0"/>
              <a:t>Primitives et Objets</a:t>
            </a:r>
          </a:p>
          <a:p>
            <a:pPr lvl="1"/>
            <a:r>
              <a:rPr lang="fr-FR" sz="1600" dirty="0"/>
              <a:t>Descripteurs de propriétés</a:t>
            </a:r>
          </a:p>
          <a:p>
            <a:pPr lvl="1"/>
            <a:r>
              <a:rPr lang="fr-FR" sz="1600" dirty="0"/>
              <a:t>Scopes et </a:t>
            </a:r>
            <a:r>
              <a:rPr lang="fr-FR" sz="1600" dirty="0" err="1"/>
              <a:t>Closures</a:t>
            </a:r>
            <a:endParaRPr lang="fr-FR" sz="1600" dirty="0"/>
          </a:p>
          <a:p>
            <a:pPr lvl="1"/>
            <a:r>
              <a:rPr lang="fr-FR" sz="1600" dirty="0"/>
              <a:t>Fonctions et contextes</a:t>
            </a:r>
          </a:p>
          <a:p>
            <a:pPr lvl="1"/>
            <a:r>
              <a:rPr lang="fr-FR" sz="1600" dirty="0" err="1"/>
              <a:t>Cast</a:t>
            </a:r>
            <a:r>
              <a:rPr lang="fr-FR" sz="1600"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a:t>
            </a:fld>
            <a:endParaRPr lang="fr-FR" dirty="0"/>
          </a:p>
        </p:txBody>
      </p:sp>
      <p:sp>
        <p:nvSpPr>
          <p:cNvPr id="7"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8"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0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sz="2300" dirty="0"/>
              <a:t>Prototypes et délégation</a:t>
            </a:r>
          </a:p>
          <a:p>
            <a:pPr lvl="1"/>
            <a:r>
              <a:rPr lang="fr-FR" sz="2300" dirty="0"/>
              <a:t>class / super / </a:t>
            </a:r>
            <a:r>
              <a:rPr lang="fr-FR" sz="2300" dirty="0" err="1"/>
              <a:t>extends</a:t>
            </a:r>
            <a:endParaRPr lang="fr-FR" sz="2300" dirty="0"/>
          </a:p>
          <a:p>
            <a:pPr lvl="1"/>
            <a:r>
              <a:rPr lang="fr-FR" sz="2300" dirty="0"/>
              <a:t>Composition d’objets</a:t>
            </a:r>
          </a:p>
          <a:p>
            <a:pPr lvl="1"/>
            <a:r>
              <a:rPr lang="fr-FR" sz="2300" dirty="0"/>
              <a:t>Symboles, </a:t>
            </a:r>
            <a:r>
              <a:rPr lang="fr-FR" sz="2300" dirty="0" err="1"/>
              <a:t>itérables</a:t>
            </a:r>
            <a:r>
              <a:rPr lang="fr-FR" sz="2300" dirty="0"/>
              <a:t> et générateurs</a:t>
            </a:r>
          </a:p>
          <a:p>
            <a:pPr lvl="1"/>
            <a:r>
              <a:rPr lang="fr-FR" sz="2300" dirty="0" err="1"/>
              <a:t>Proxies</a:t>
            </a:r>
            <a:br>
              <a:rPr lang="fr-FR" sz="2300" dirty="0"/>
            </a:br>
            <a:endParaRPr lang="fr-FR" sz="23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sz="2300" dirty="0"/>
              <a:t>Récursivité</a:t>
            </a:r>
          </a:p>
          <a:p>
            <a:pPr lvl="1"/>
            <a:r>
              <a:rPr lang="fr-FR" sz="2300" dirty="0"/>
              <a:t>API chaînables</a:t>
            </a:r>
          </a:p>
          <a:p>
            <a:pPr lvl="1"/>
            <a:r>
              <a:rPr lang="fr-FR" sz="2300" dirty="0"/>
              <a:t>Composition de fonctions</a:t>
            </a:r>
          </a:p>
          <a:p>
            <a:pPr lvl="1"/>
            <a:r>
              <a:rPr lang="fr-FR" sz="2300" dirty="0" err="1"/>
              <a:t>Curryfication</a:t>
            </a:r>
            <a:endParaRPr lang="fr-FR" sz="2300" dirty="0"/>
          </a:p>
          <a:p>
            <a:pPr marL="0" indent="0">
              <a:buNone/>
            </a:pPr>
            <a:endParaRPr lang="fr-FR" dirty="0"/>
          </a:p>
          <a:p>
            <a:pPr marL="0" indent="0">
              <a:buNone/>
            </a:pPr>
            <a:r>
              <a:rPr lang="fr-FR" sz="2600" b="1" dirty="0">
                <a:solidFill>
                  <a:srgbClr val="FF0000"/>
                </a:solidFill>
              </a:rPr>
              <a:t>Au-delà du JS</a:t>
            </a:r>
          </a:p>
          <a:p>
            <a:pPr lvl="1"/>
            <a:r>
              <a:rPr lang="fr-FR" sz="2300" dirty="0"/>
              <a:t>ES2016 à ES2020</a:t>
            </a:r>
          </a:p>
          <a:p>
            <a:pPr lvl="1"/>
            <a:r>
              <a:rPr lang="fr-FR" sz="2300" dirty="0"/>
              <a:t>Babel et </a:t>
            </a:r>
            <a:r>
              <a:rPr lang="fr-FR" sz="2300" dirty="0" err="1"/>
              <a:t>transpileurs</a:t>
            </a:r>
            <a:endParaRPr lang="fr-FR" sz="2300" dirty="0"/>
          </a:p>
          <a:p>
            <a:pPr lvl="1"/>
            <a:r>
              <a:rPr lang="fr-FR" sz="2300" dirty="0"/>
              <a:t>TypeScript, Flow, JSX…</a:t>
            </a:r>
            <a:endParaRPr lang="fr-FR" sz="23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640470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a:xfrm>
            <a:off x="755576" y="5103431"/>
            <a:ext cx="7704856" cy="1252736"/>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fr-FR" sz="1800" dirty="0"/>
              <a:t>Attention, les </a:t>
            </a:r>
            <a:r>
              <a:rPr lang="fr-FR" sz="1800" dirty="0" err="1"/>
              <a:t>closures</a:t>
            </a:r>
            <a:r>
              <a:rPr lang="fr-FR" sz="1800" dirty="0"/>
              <a:t> conservent une référence au scope parent, et accèdent donc aux variables libres par </a:t>
            </a:r>
            <a:r>
              <a:rPr lang="fr-FR" sz="1800" b="1" dirty="0"/>
              <a:t>référence</a:t>
            </a:r>
            <a:r>
              <a:rPr lang="fr-FR" sz="1800" dirty="0"/>
              <a:t>, et non pas par valeur.</a:t>
            </a:r>
          </a:p>
          <a:p>
            <a:pPr marL="0" indent="0">
              <a:buNone/>
            </a:pPr>
            <a:r>
              <a:rPr lang="fr-FR" sz="1800" dirty="0"/>
              <a:t>La valeur des variables libres peut donc varier par rapport au moment de l’instanciation de la fonction.</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656" y="1772816"/>
            <a:ext cx="44291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48024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82710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5" y="4169841"/>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5</a:t>
            </a:r>
          </a:p>
        </p:txBody>
      </p:sp>
    </p:spTree>
    <p:extLst>
      <p:ext uri="{BB962C8B-B14F-4D97-AF65-F5344CB8AC3E}">
        <p14:creationId xmlns:p14="http://schemas.microsoft.com/office/powerpoint/2010/main" val="358694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p:txBody>
          <a:bodyPr>
            <a:normAutofit/>
          </a:bodyPr>
          <a:lstStyle/>
          <a:p>
            <a:pPr marL="0" indent="0">
              <a:buNone/>
            </a:pPr>
            <a:r>
              <a:rPr lang="fr-FR" sz="2000" dirty="0"/>
              <a:t>Les fonctions ont un « argument caché » appelé </a:t>
            </a:r>
            <a:r>
              <a:rPr lang="fr-FR" sz="2000" b="1" dirty="0"/>
              <a:t>contexte</a:t>
            </a:r>
            <a:r>
              <a:rPr lang="fr-FR" sz="2000" dirty="0"/>
              <a:t> et assigné au mot-clé </a:t>
            </a:r>
            <a:r>
              <a:rPr lang="fr-FR" sz="2000" b="1" dirty="0" err="1">
                <a:latin typeface="Consolas" panose="020B0609020204030204" pitchFamily="49" charset="0"/>
                <a:cs typeface="Consolas" panose="020B0609020204030204" pitchFamily="49" charset="0"/>
              </a:rPr>
              <a:t>this</a:t>
            </a:r>
            <a:r>
              <a:rPr lang="fr-FR" sz="2000" dirty="0">
                <a:cs typeface="Consolas" panose="020B0609020204030204" pitchFamily="49" charset="0"/>
              </a:rPr>
              <a:t>.</a:t>
            </a:r>
            <a:r>
              <a:rPr lang="fr-FR" sz="2000" b="1" dirty="0">
                <a:cs typeface="Consolas" panose="020B0609020204030204" pitchFamily="49" charset="0"/>
              </a:rPr>
              <a:t> </a:t>
            </a:r>
            <a:r>
              <a:rPr lang="fr-FR" sz="2000" dirty="0"/>
              <a:t>Lorsque la fonction est appelée en tant que propriété (</a:t>
            </a:r>
            <a:r>
              <a:rPr lang="fr-FR" sz="2000" b="1" dirty="0"/>
              <a:t>méthode</a:t>
            </a:r>
            <a:r>
              <a:rPr lang="fr-FR" sz="2000" dirty="0"/>
              <a:t>) d’un objet, cet objet est assigné comme contexte :</a:t>
            </a:r>
            <a:br>
              <a:rPr lang="fr-FR" sz="2000" dirty="0"/>
            </a:br>
            <a:br>
              <a:rPr lang="fr-FR" sz="2000" dirty="0"/>
            </a:br>
            <a:br>
              <a:rPr lang="fr-FR" sz="2000" dirty="0"/>
            </a:b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Dans le scope global ou lorsqu’une fonction est appelée par référence directe, son contexte est le </a:t>
            </a:r>
            <a:r>
              <a:rPr lang="fr-FR" sz="2000" b="1" dirty="0"/>
              <a:t>contexte global </a:t>
            </a:r>
            <a:r>
              <a:rPr lang="fr-FR" sz="2000" dirty="0"/>
              <a:t>(</a:t>
            </a:r>
            <a:r>
              <a:rPr lang="fr-FR" sz="2000" dirty="0" err="1">
                <a:latin typeface="Consolas" panose="020B0609020204030204" pitchFamily="49" charset="0"/>
                <a:cs typeface="Consolas" panose="020B0609020204030204" pitchFamily="49" charset="0"/>
              </a:rPr>
              <a:t>Window</a:t>
            </a:r>
            <a:r>
              <a:rPr lang="fr-FR" sz="2000" dirty="0"/>
              <a:t> sur  navigateur)</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31</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06" y="2708920"/>
            <a:ext cx="36957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9587"/>
          <a:stretch/>
        </p:blipFill>
        <p:spPr bwMode="auto">
          <a:xfrm>
            <a:off x="611560" y="5517232"/>
            <a:ext cx="8141933"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11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a:xfrm>
            <a:off x="457200" y="1484784"/>
            <a:ext cx="8229600" cy="820688"/>
          </a:xfrm>
        </p:spPr>
        <p:txBody>
          <a:bodyPr>
            <a:normAutofit/>
          </a:bodyPr>
          <a:lstStyle/>
          <a:p>
            <a:pPr marL="0" indent="0">
              <a:buNone/>
            </a:pPr>
            <a:r>
              <a:rPr lang="fr-FR" sz="2000" dirty="0"/>
              <a:t>Le contexte d’exécution peut être surchargé avec les méthodes </a:t>
            </a:r>
            <a:br>
              <a:rPr lang="fr-FR" sz="2000" dirty="0"/>
            </a:br>
            <a:r>
              <a:rPr lang="fr-FR" sz="2000" dirty="0">
                <a:latin typeface="Consolas" panose="020B0609020204030204" pitchFamily="49" charset="0"/>
                <a:cs typeface="Consolas" panose="020B0609020204030204" pitchFamily="49" charset="0"/>
              </a:rPr>
              <a:t>call</a:t>
            </a:r>
            <a:r>
              <a:rPr lang="fr-FR" sz="2000" dirty="0"/>
              <a:t>, </a:t>
            </a:r>
            <a:r>
              <a:rPr lang="fr-FR" sz="2000" dirty="0" err="1">
                <a:latin typeface="Consolas" panose="020B0609020204030204" pitchFamily="49" charset="0"/>
                <a:cs typeface="Consolas" panose="020B0609020204030204" pitchFamily="49" charset="0"/>
              </a:rPr>
              <a:t>apply</a:t>
            </a:r>
            <a:r>
              <a:rPr lang="fr-FR" sz="2000" dirty="0"/>
              <a:t> et </a:t>
            </a:r>
            <a:r>
              <a:rPr lang="fr-FR" sz="2000" dirty="0" err="1">
                <a:latin typeface="Consolas" panose="020B0609020204030204" pitchFamily="49" charset="0"/>
                <a:cs typeface="Consolas" panose="020B0609020204030204" pitchFamily="49" charset="0"/>
              </a:rPr>
              <a:t>bind</a:t>
            </a:r>
            <a:endParaRPr lang="fr-FR" sz="2000" dirty="0">
              <a:latin typeface="Consolas" panose="020B0609020204030204" pitchFamily="49" charset="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32</a:t>
            </a:fld>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47" y="2276872"/>
            <a:ext cx="83534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47" y="5702002"/>
            <a:ext cx="50292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915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Primitives et équivalents objet</a:t>
            </a:r>
          </a:p>
        </p:txBody>
      </p:sp>
      <p:sp>
        <p:nvSpPr>
          <p:cNvPr id="3" name="Espace réservé du contenu 2"/>
          <p:cNvSpPr>
            <a:spLocks noGrp="1"/>
          </p:cNvSpPr>
          <p:nvPr>
            <p:ph idx="1"/>
          </p:nvPr>
        </p:nvSpPr>
        <p:spPr/>
        <p:txBody>
          <a:bodyPr/>
          <a:lstStyle/>
          <a:p>
            <a:pPr marL="0" indent="0">
              <a:buNone/>
            </a:pPr>
            <a:r>
              <a:rPr lang="fr-FR" dirty="0">
                <a:latin typeface="Consolas" panose="020B0609020204030204" pitchFamily="49" charset="0"/>
                <a:cs typeface="Consolas" panose="020B0609020204030204" pitchFamily="49" charset="0"/>
              </a:rPr>
              <a:t>String(), </a:t>
            </a:r>
            <a:r>
              <a:rPr lang="fr-FR" dirty="0" err="1">
                <a:latin typeface="Consolas" panose="020B0609020204030204" pitchFamily="49" charset="0"/>
                <a:cs typeface="Consolas" panose="020B0609020204030204" pitchFamily="49" charset="0"/>
              </a:rPr>
              <a:t>Number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Boolean</a:t>
            </a:r>
            <a:r>
              <a:rPr lang="fr-FR" dirty="0">
                <a:latin typeface="Consolas" panose="020B0609020204030204" pitchFamily="49" charset="0"/>
                <a:cs typeface="Consolas" panose="020B0609020204030204" pitchFamily="49" charset="0"/>
              </a:rPr>
              <a:t>()</a:t>
            </a:r>
            <a:r>
              <a:rPr lang="fr-FR" dirty="0"/>
              <a:t> sont les constructeurs équivalents objets des primitives correspondantes, aussi appelés </a:t>
            </a:r>
            <a:r>
              <a:rPr lang="fr-FR" b="1" dirty="0"/>
              <a:t>primitive </a:t>
            </a:r>
            <a:r>
              <a:rPr lang="fr-FR" b="1" dirty="0" err="1"/>
              <a:t>wrappers</a:t>
            </a:r>
            <a:endParaRPr lang="fr-FR" b="1" dirty="0"/>
          </a:p>
          <a:p>
            <a:endParaRPr lang="fr-FR" dirty="0"/>
          </a:p>
          <a:p>
            <a:pPr marL="0" indent="0">
              <a:buNone/>
            </a:pPr>
            <a:r>
              <a:rPr lang="fr-FR" dirty="0"/>
              <a:t>La bascule entre objet et primitive est automatique :</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65104"/>
            <a:ext cx="39528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539552"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t>Primitive </a:t>
            </a:r>
            <a:r>
              <a:rPr lang="fr-FR" dirty="0">
                <a:sym typeface="Wingdings" panose="05000000000000000000" pitchFamily="2" charset="2"/>
              </a:rPr>
              <a:t> Objet</a:t>
            </a:r>
            <a:endParaRPr lang="fr-FR" dirty="0"/>
          </a:p>
        </p:txBody>
      </p:sp>
      <p:sp>
        <p:nvSpPr>
          <p:cNvPr id="9" name="ZoneTexte 8"/>
          <p:cNvSpPr txBox="1"/>
          <p:nvPr/>
        </p:nvSpPr>
        <p:spPr>
          <a:xfrm>
            <a:off x="5724128"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sym typeface="Wingdings" panose="05000000000000000000" pitchFamily="2" charset="2"/>
              </a:rPr>
              <a:t>Objet </a:t>
            </a:r>
            <a:r>
              <a:rPr lang="fr-FR" dirty="0"/>
              <a:t>Primitive</a:t>
            </a:r>
          </a:p>
        </p:txBody>
      </p:sp>
      <p:sp>
        <p:nvSpPr>
          <p:cNvPr id="10" name="ZoneTexte 9"/>
          <p:cNvSpPr txBox="1"/>
          <p:nvPr/>
        </p:nvSpPr>
        <p:spPr>
          <a:xfrm>
            <a:off x="1835696" y="6349970"/>
            <a:ext cx="698477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a:t>Généralement, on n’utilise pas les primitive </a:t>
            </a:r>
            <a:r>
              <a:rPr lang="fr-FR" dirty="0" err="1"/>
              <a:t>wrappers</a:t>
            </a:r>
            <a:r>
              <a:rPr lang="fr-FR" dirty="0"/>
              <a:t> explicitement</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365079"/>
            <a:ext cx="45529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5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Conversions de types (</a:t>
            </a:r>
            <a:r>
              <a:rPr lang="fr-FR" dirty="0" err="1"/>
              <a:t>cast</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34</a:t>
            </a:fld>
            <a:endParaRPr lang="fr-FR" dirty="0"/>
          </a:p>
        </p:txBody>
      </p:sp>
      <p:sp>
        <p:nvSpPr>
          <p:cNvPr id="8" name="ZoneTexte 7"/>
          <p:cNvSpPr txBox="1"/>
          <p:nvPr/>
        </p:nvSpPr>
        <p:spPr>
          <a:xfrm>
            <a:off x="539552" y="1556792"/>
            <a:ext cx="7056784" cy="461665"/>
          </a:xfrm>
          <a:prstGeom prst="rect">
            <a:avLst/>
          </a:prstGeom>
          <a:noFill/>
        </p:spPr>
        <p:txBody>
          <a:bodyPr wrap="square" rtlCol="0">
            <a:spAutoFit/>
          </a:bodyPr>
          <a:lstStyle/>
          <a:p>
            <a:r>
              <a:rPr lang="fr-FR" sz="2400" dirty="0"/>
              <a:t>Il existe 3 types de conversions implicites en JS:</a:t>
            </a:r>
          </a:p>
        </p:txBody>
      </p:sp>
      <p:graphicFrame>
        <p:nvGraphicFramePr>
          <p:cNvPr id="10" name="Tableau 9"/>
          <p:cNvGraphicFramePr>
            <a:graphicFrameLocks noGrp="1"/>
          </p:cNvGraphicFramePr>
          <p:nvPr>
            <p:extLst>
              <p:ext uri="{D42A27DB-BD31-4B8C-83A1-F6EECF244321}">
                <p14:modId xmlns:p14="http://schemas.microsoft.com/office/powerpoint/2010/main" val="2444920753"/>
              </p:ext>
            </p:extLst>
          </p:nvPr>
        </p:nvGraphicFramePr>
        <p:xfrm>
          <a:off x="107504" y="2132856"/>
          <a:ext cx="8928992" cy="3888432"/>
        </p:xfrm>
        <a:graphic>
          <a:graphicData uri="http://schemas.openxmlformats.org/drawingml/2006/table">
            <a:tbl>
              <a:tblPr firstRow="1" bandRow="1">
                <a:tableStyleId>{F2DE63D5-997A-4646-A377-4702673A728D}</a:tableStyleId>
              </a:tblPr>
              <a:tblGrid>
                <a:gridCol w="172819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376264">
                  <a:extLst>
                    <a:ext uri="{9D8B030D-6E8A-4147-A177-3AD203B41FA5}">
                      <a16:colId xmlns:a16="http://schemas.microsoft.com/office/drawing/2014/main" val="20003"/>
                    </a:ext>
                  </a:extLst>
                </a:gridCol>
              </a:tblGrid>
              <a:tr h="721278">
                <a:tc>
                  <a:txBody>
                    <a:bodyPr/>
                    <a:lstStyle/>
                    <a:p>
                      <a:pPr algn="ctr"/>
                      <a:endParaRPr lang="fr-FR" dirty="0"/>
                    </a:p>
                  </a:txBody>
                  <a:tcPr anchor="ctr"/>
                </a:tc>
                <a:tc>
                  <a:txBody>
                    <a:bodyPr/>
                    <a:lstStyle/>
                    <a:p>
                      <a:pPr algn="ctr"/>
                      <a:r>
                        <a:rPr lang="fr-FR" dirty="0" err="1"/>
                        <a:t>Cast</a:t>
                      </a:r>
                      <a:r>
                        <a:rPr lang="fr-FR" dirty="0"/>
                        <a:t> explicite</a:t>
                      </a:r>
                    </a:p>
                  </a:txBody>
                  <a:tcPr anchor="ctr"/>
                </a:tc>
                <a:tc>
                  <a:txBody>
                    <a:bodyPr/>
                    <a:lstStyle/>
                    <a:p>
                      <a:pPr algn="ctr"/>
                      <a:r>
                        <a:rPr lang="fr-FR" dirty="0" err="1"/>
                        <a:t>Cast</a:t>
                      </a:r>
                      <a:r>
                        <a:rPr lang="fr-FR" dirty="0"/>
                        <a:t> implicite</a:t>
                      </a:r>
                    </a:p>
                  </a:txBody>
                  <a:tcPr anchor="ctr"/>
                </a:tc>
                <a:tc>
                  <a:txBody>
                    <a:bodyPr/>
                    <a:lstStyle/>
                    <a:p>
                      <a:pPr algn="ctr"/>
                      <a:r>
                        <a:rPr lang="fr-FR" dirty="0"/>
                        <a:t>Opérateurs</a:t>
                      </a:r>
                      <a:br>
                        <a:rPr lang="fr-FR" dirty="0"/>
                      </a:br>
                      <a:r>
                        <a:rPr lang="fr-FR" dirty="0"/>
                        <a:t>de </a:t>
                      </a:r>
                      <a:r>
                        <a:rPr lang="fr-FR" dirty="0" err="1"/>
                        <a:t>cast</a:t>
                      </a:r>
                      <a:endParaRPr lang="fr-FR" dirty="0"/>
                    </a:p>
                  </a:txBody>
                  <a:tcPr anchor="ctr"/>
                </a:tc>
                <a:extLst>
                  <a:ext uri="{0D108BD9-81ED-4DB2-BD59-A6C34878D82A}">
                    <a16:rowId xmlns:a16="http://schemas.microsoft.com/office/drawing/2014/main" val="10000"/>
                  </a:ext>
                </a:extLst>
              </a:tr>
              <a:tr h="1055718">
                <a:tc>
                  <a:txBody>
                    <a:bodyPr/>
                    <a:lstStyle/>
                    <a:p>
                      <a:pPr algn="ctr"/>
                      <a:r>
                        <a:rPr lang="fr-FR" sz="2400" dirty="0" err="1"/>
                        <a:t>ToString</a:t>
                      </a:r>
                      <a:endParaRPr lang="fr-FR" dirty="0"/>
                    </a:p>
                  </a:txBody>
                  <a:tcPr anchor="ctr"/>
                </a:tc>
                <a:tc>
                  <a:txBody>
                    <a:bodyPr/>
                    <a:lstStyle/>
                    <a:p>
                      <a:pPr algn="ctr"/>
                      <a:endParaRPr lang="fr-FR"/>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1"/>
                  </a:ext>
                </a:extLst>
              </a:tr>
              <a:tr h="1055718">
                <a:tc>
                  <a:txBody>
                    <a:bodyPr/>
                    <a:lstStyle/>
                    <a:p>
                      <a:pPr algn="ctr"/>
                      <a:r>
                        <a:rPr lang="fr-FR" sz="2400" dirty="0" err="1"/>
                        <a:t>ToNumber</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2"/>
                  </a:ext>
                </a:extLst>
              </a:tr>
              <a:tr h="1055718">
                <a:tc>
                  <a:txBody>
                    <a:bodyPr/>
                    <a:lstStyle/>
                    <a:p>
                      <a:pPr algn="ctr"/>
                      <a:r>
                        <a:rPr lang="fr-FR" sz="2400" dirty="0" err="1"/>
                        <a:t>ToBoolean</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3"/>
                  </a:ext>
                </a:extLst>
              </a:tr>
            </a:tbl>
          </a:graphicData>
        </a:graphic>
      </p:graphicFrame>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644" y="2874853"/>
            <a:ext cx="2106604" cy="91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340" y="2884364"/>
            <a:ext cx="2186082" cy="88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340" y="4005064"/>
            <a:ext cx="2515037" cy="80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586" y="3933056"/>
            <a:ext cx="1463590" cy="880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067080"/>
            <a:ext cx="2141868" cy="82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020" y="5085184"/>
            <a:ext cx="118813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3945904"/>
            <a:ext cx="1636763" cy="34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6779" y="4302058"/>
            <a:ext cx="1341685" cy="27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2320" y="4653136"/>
            <a:ext cx="1190273" cy="2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1"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1690" y="5205200"/>
            <a:ext cx="1466774" cy="46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2"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3099951"/>
            <a:ext cx="668428" cy="401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ZoneTexte 18"/>
          <p:cNvSpPr txBox="1"/>
          <p:nvPr/>
        </p:nvSpPr>
        <p:spPr>
          <a:xfrm>
            <a:off x="2771800" y="6309320"/>
            <a:ext cx="621738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r>
              <a:rPr lang="fr-FR" b="1" dirty="0"/>
              <a:t> </a:t>
            </a:r>
            <a:r>
              <a:rPr lang="fr-FR" dirty="0" err="1"/>
              <a:t>caster</a:t>
            </a:r>
            <a:r>
              <a:rPr lang="fr-FR" dirty="0"/>
              <a:t> explicitement et le plus tôt possible</a:t>
            </a:r>
          </a:p>
        </p:txBody>
      </p:sp>
    </p:spTree>
    <p:extLst>
      <p:ext uri="{BB962C8B-B14F-4D97-AF65-F5344CB8AC3E}">
        <p14:creationId xmlns:p14="http://schemas.microsoft.com/office/powerpoint/2010/main" val="268958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ou === ?</a:t>
            </a:r>
          </a:p>
        </p:txBody>
      </p:sp>
      <p:sp>
        <p:nvSpPr>
          <p:cNvPr id="3" name="Espace réservé du contenu 2"/>
          <p:cNvSpPr>
            <a:spLocks noGrp="1"/>
          </p:cNvSpPr>
          <p:nvPr>
            <p:ph idx="1"/>
          </p:nvPr>
        </p:nvSpPr>
        <p:spPr>
          <a:xfrm>
            <a:off x="457200" y="1484784"/>
            <a:ext cx="8363272" cy="4176464"/>
          </a:xfrm>
        </p:spPr>
        <p:txBody>
          <a:bodyPr>
            <a:normAutofit/>
          </a:bodyPr>
          <a:lstStyle/>
          <a:p>
            <a:pPr marL="0" indent="0">
              <a:buNone/>
            </a:pPr>
            <a:r>
              <a:rPr lang="fr-FR" dirty="0"/>
              <a:t> ==  égalité faible (avec conversion)</a:t>
            </a:r>
          </a:p>
          <a:p>
            <a:pPr marL="0" indent="0">
              <a:buNone/>
            </a:pPr>
            <a:r>
              <a:rPr lang="fr-FR" dirty="0"/>
              <a:t>=== égalité stricte (sans conversion)</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35</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92896"/>
            <a:ext cx="8100392" cy="30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115616" y="5877272"/>
            <a:ext cx="648072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Les règles de conversion avec l’égalité faible sont </a:t>
            </a:r>
            <a:r>
              <a:rPr lang="fr-FR" dirty="0">
                <a:solidFill>
                  <a:srgbClr val="00B0F0"/>
                </a:solidFill>
                <a:hlinkClick r:id="rId3"/>
              </a:rPr>
              <a:t>complexes</a:t>
            </a:r>
            <a:r>
              <a:rPr lang="fr-FR" dirty="0"/>
              <a:t>.</a:t>
            </a:r>
            <a:br>
              <a:rPr lang="fr-FR" dirty="0"/>
            </a:br>
            <a:r>
              <a:rPr lang="fr-FR" b="1" u="sng" dirty="0"/>
              <a:t>Recommandé:</a:t>
            </a:r>
            <a:r>
              <a:rPr lang="fr-FR" b="1" dirty="0"/>
              <a:t> </a:t>
            </a:r>
            <a:r>
              <a:rPr lang="fr-FR" dirty="0"/>
              <a:t>privilégier l’égalité stricte, plus prévisible.</a:t>
            </a:r>
          </a:p>
        </p:txBody>
      </p:sp>
    </p:spTree>
    <p:extLst>
      <p:ext uri="{BB962C8B-B14F-4D97-AF65-F5344CB8AC3E}">
        <p14:creationId xmlns:p14="http://schemas.microsoft.com/office/powerpoint/2010/main" val="374971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Cast</a:t>
            </a:r>
            <a:r>
              <a:rPr lang="fr-FR"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12763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590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9" y="2925121"/>
            <a:ext cx="11906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00" y="3247648"/>
            <a:ext cx="9334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1700808"/>
            <a:ext cx="8953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493" y="1996083"/>
            <a:ext cx="10668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3790" y="2937233"/>
            <a:ext cx="10572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9804" y="3289658"/>
            <a:ext cx="9715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994" y="4149080"/>
            <a:ext cx="12192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506" y="4482455"/>
            <a:ext cx="6000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994" y="5416078"/>
            <a:ext cx="11620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271" y="5740871"/>
            <a:ext cx="8953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9804" y="4149080"/>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1890" y="4453880"/>
            <a:ext cx="5905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7904" y="5470478"/>
            <a:ext cx="12954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07904" y="5778971"/>
            <a:ext cx="8191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42094" y="1716340"/>
            <a:ext cx="9334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1144" y="2030665"/>
            <a:ext cx="619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2119" y="3030429"/>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42312" y="3363893"/>
            <a:ext cx="8858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48042" y="417601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42312" y="4547487"/>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42312" y="5436391"/>
            <a:ext cx="9239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42312" y="5778970"/>
            <a:ext cx="9525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7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a:t>Les opérandes sont converties en booléens pour évaluer l’opérateur, mais les valeurs originales sont retournées</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Si la </a:t>
            </a:r>
            <a:r>
              <a:rPr lang="fr-FR" dirty="0" err="1"/>
              <a:t>cast</a:t>
            </a:r>
            <a:r>
              <a:rPr lang="fr-FR" dirty="0"/>
              <a:t> implicite en booléen d’une valeur est </a:t>
            </a:r>
            <a:r>
              <a:rPr lang="fr-FR" dirty="0" err="1">
                <a:latin typeface="Consolas" panose="020B0609020204030204" pitchFamily="49" charset="0"/>
                <a:cs typeface="Consolas" panose="020B0609020204030204" pitchFamily="49" charset="0"/>
              </a:rPr>
              <a:t>true</a:t>
            </a:r>
            <a:r>
              <a:rPr lang="fr-FR" dirty="0"/>
              <a:t>, </a:t>
            </a:r>
            <a:br>
              <a:rPr lang="fr-FR" dirty="0"/>
            </a:br>
            <a:r>
              <a:rPr lang="fr-FR" dirty="0"/>
              <a:t>on dit que la valeur est </a:t>
            </a:r>
            <a:r>
              <a:rPr lang="fr-FR" i="1" dirty="0" err="1"/>
              <a:t>truthy</a:t>
            </a:r>
            <a:r>
              <a:rPr lang="fr-FR" dirty="0"/>
              <a:t>, sinon </a:t>
            </a:r>
            <a:r>
              <a:rPr lang="fr-FR" i="1" dirty="0" err="1"/>
              <a:t>falsey</a:t>
            </a: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37</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27336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716016" y="2924944"/>
            <a:ext cx="288032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2000" dirty="0">
                <a:latin typeface="Consolas" panose="020B0609020204030204" pitchFamily="49" charset="0"/>
                <a:cs typeface="Consolas" panose="020B0609020204030204" pitchFamily="49" charset="0"/>
              </a:rPr>
              <a:t>a || b </a:t>
            </a:r>
            <a:r>
              <a:rPr lang="fr-FR" sz="2000" dirty="0">
                <a:latin typeface="Consolas" panose="020B0609020204030204" pitchFamily="49" charset="0"/>
                <a:cs typeface="Consolas" panose="020B0609020204030204" pitchFamily="49" charset="0"/>
                <a:sym typeface="Wingdings" panose="05000000000000000000" pitchFamily="2" charset="2"/>
              </a:rPr>
              <a:t> a ? a : b</a:t>
            </a:r>
          </a:p>
          <a:p>
            <a:r>
              <a:rPr lang="fr-FR" sz="2000" dirty="0">
                <a:latin typeface="Consolas" panose="020B0609020204030204" pitchFamily="49" charset="0"/>
                <a:cs typeface="Consolas" panose="020B0609020204030204" pitchFamily="49" charset="0"/>
                <a:sym typeface="Wingdings" panose="05000000000000000000" pitchFamily="2" charset="2"/>
              </a:rPr>
              <a:t>a &amp;&amp; b  a ? b : a</a:t>
            </a:r>
            <a:endParaRPr lang="fr-F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137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435280" cy="4876800"/>
          </a:xfrm>
        </p:spPr>
        <p:txBody>
          <a:bodyPr/>
          <a:lstStyle/>
          <a:p>
            <a:pPr marL="0" indent="0">
              <a:buNone/>
            </a:pPr>
            <a:r>
              <a:rPr lang="fr-FR" dirty="0"/>
              <a:t>Les opérateurs </a:t>
            </a:r>
            <a:r>
              <a:rPr lang="fr-FR" dirty="0">
                <a:latin typeface="Consolas" panose="020B0609020204030204" pitchFamily="49" charset="0"/>
                <a:cs typeface="Consolas" panose="020B0609020204030204" pitchFamily="49" charset="0"/>
              </a:rPr>
              <a:t>||</a:t>
            </a:r>
            <a:r>
              <a:rPr lang="fr-FR" dirty="0"/>
              <a:t> et </a:t>
            </a:r>
            <a:r>
              <a:rPr lang="fr-FR" dirty="0">
                <a:latin typeface="Consolas" panose="020B0609020204030204" pitchFamily="49" charset="0"/>
                <a:cs typeface="Consolas" panose="020B0609020204030204" pitchFamily="49" charset="0"/>
              </a:rPr>
              <a:t>&amp;&amp;</a:t>
            </a:r>
            <a:r>
              <a:rPr lang="fr-FR" dirty="0"/>
              <a:t>, les conditions ternaires </a:t>
            </a:r>
            <a:r>
              <a:rPr lang="fr-FR" dirty="0">
                <a:latin typeface="Consolas" panose="020B0609020204030204" pitchFamily="49" charset="0"/>
                <a:cs typeface="Consolas" panose="020B0609020204030204" pitchFamily="49" charset="0"/>
              </a:rPr>
              <a:t>? :</a:t>
            </a:r>
            <a:r>
              <a:rPr lang="fr-FR" dirty="0"/>
              <a:t> et les instructions </a:t>
            </a:r>
            <a:r>
              <a:rPr lang="fr-FR" dirty="0">
                <a:latin typeface="Consolas" panose="020B0609020204030204" pitchFamily="49" charset="0"/>
                <a:cs typeface="Consolas" panose="020B0609020204030204" pitchFamily="49" charset="0"/>
              </a:rPr>
              <a:t>if </a:t>
            </a:r>
            <a:r>
              <a:rPr lang="fr-FR" dirty="0" err="1">
                <a:latin typeface="Consolas" panose="020B0609020204030204" pitchFamily="49" charset="0"/>
                <a:cs typeface="Consolas" panose="020B0609020204030204" pitchFamily="49" charset="0"/>
              </a:rPr>
              <a:t>else</a:t>
            </a:r>
            <a:r>
              <a:rPr lang="fr-FR" dirty="0">
                <a:latin typeface="Consolas" panose="020B0609020204030204" pitchFamily="49" charset="0"/>
                <a:cs typeface="Consolas" panose="020B0609020204030204" pitchFamily="49" charset="0"/>
              </a:rPr>
              <a:t> </a:t>
            </a:r>
            <a:r>
              <a:rPr lang="fr-FR" dirty="0"/>
              <a:t>n’exécutent qu’une seule opérande ici:</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38</a:t>
            </a:fld>
            <a:endParaRPr lang="fr-FR"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35" y="3344185"/>
            <a:ext cx="43243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43" y="3983545"/>
            <a:ext cx="48958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43" y="2707750"/>
            <a:ext cx="4114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87" y="4573083"/>
            <a:ext cx="49434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617471" y="2564904"/>
            <a:ext cx="481221"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t>
            </a:r>
          </a:p>
        </p:txBody>
      </p:sp>
      <p:sp>
        <p:nvSpPr>
          <p:cNvPr id="18" name="Rectangle 17"/>
          <p:cNvSpPr/>
          <p:nvPr/>
        </p:nvSpPr>
        <p:spPr>
          <a:xfrm>
            <a:off x="5620950" y="3213721"/>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p>
        </p:txBody>
      </p:sp>
      <p:sp>
        <p:nvSpPr>
          <p:cNvPr id="19" name="Rectangle 18"/>
          <p:cNvSpPr/>
          <p:nvPr/>
        </p:nvSpPr>
        <p:spPr>
          <a:xfrm>
            <a:off x="5628693" y="3853082"/>
            <a:ext cx="458780"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a:t>
            </a:r>
          </a:p>
        </p:txBody>
      </p:sp>
      <p:sp>
        <p:nvSpPr>
          <p:cNvPr id="20" name="Rectangle 19"/>
          <p:cNvSpPr/>
          <p:nvPr/>
        </p:nvSpPr>
        <p:spPr>
          <a:xfrm>
            <a:off x="5620951" y="4437857"/>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6</a:t>
            </a:r>
          </a:p>
        </p:txBody>
      </p:sp>
      <p:sp>
        <p:nvSpPr>
          <p:cNvPr id="21" name="ZoneTexte 20"/>
          <p:cNvSpPr txBox="1"/>
          <p:nvPr/>
        </p:nvSpPr>
        <p:spPr>
          <a:xfrm>
            <a:off x="409835" y="5373216"/>
            <a:ext cx="8253413" cy="461665"/>
          </a:xfrm>
          <a:prstGeom prst="rect">
            <a:avLst/>
          </a:prstGeom>
          <a:noFill/>
        </p:spPr>
        <p:txBody>
          <a:bodyPr wrap="square" rtlCol="0">
            <a:spAutoFit/>
          </a:bodyPr>
          <a:lstStyle/>
          <a:p>
            <a:r>
              <a:rPr lang="fr-FR" sz="2400" dirty="0">
                <a:cs typeface="Consolas" panose="020B0609020204030204" pitchFamily="49" charset="0"/>
              </a:rPr>
              <a:t>L’opérateur </a:t>
            </a:r>
            <a:r>
              <a:rPr lang="fr-FR" sz="2400" dirty="0">
                <a:latin typeface="Consolas" panose="020B0609020204030204" pitchFamily="49" charset="0"/>
                <a:cs typeface="Consolas" panose="020B0609020204030204" pitchFamily="49" charset="0"/>
              </a:rPr>
              <a:t>&amp;&amp;</a:t>
            </a:r>
            <a:r>
              <a:rPr lang="fr-FR" sz="2400" dirty="0"/>
              <a:t>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r>
              <a:rPr lang="fr-FR" sz="2400" dirty="0"/>
              <a:t>  qui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71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Mise à niveau ES2015</a:t>
            </a:r>
          </a:p>
        </p:txBody>
      </p:sp>
      <p:sp>
        <p:nvSpPr>
          <p:cNvPr id="3" name="Sous-titre 2"/>
          <p:cNvSpPr>
            <a:spLocks noGrp="1"/>
          </p:cNvSpPr>
          <p:nvPr>
            <p:ph type="subTitle" idx="1"/>
          </p:nvPr>
        </p:nvSpPr>
        <p:spPr/>
        <p:txBody>
          <a:bodyPr/>
          <a:lstStyle/>
          <a:p>
            <a:r>
              <a:rPr lang="fr-FR" dirty="0"/>
              <a:t>Exos 7 à 11</a:t>
            </a:r>
          </a:p>
        </p:txBody>
      </p:sp>
      <p:sp>
        <p:nvSpPr>
          <p:cNvPr id="4" name="Espace réservé de la date 3"/>
          <p:cNvSpPr>
            <a:spLocks noGrp="1"/>
          </p:cNvSpPr>
          <p:nvPr>
            <p:ph type="dt" sz="half" idx="10"/>
          </p:nvPr>
        </p:nvSpPr>
        <p:spPr/>
        <p:txBody>
          <a:bodyPr/>
          <a:lstStyle/>
          <a:p>
            <a:fld id="{EC2B3234-8403-48CF-AC9C-1D43E35C4918}"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39</a:t>
            </a:fld>
            <a:endParaRPr lang="fr-FR" dirty="0"/>
          </a:p>
        </p:txBody>
      </p:sp>
    </p:spTree>
    <p:extLst>
      <p:ext uri="{BB962C8B-B14F-4D97-AF65-F5344CB8AC3E}">
        <p14:creationId xmlns:p14="http://schemas.microsoft.com/office/powerpoint/2010/main" val="3103708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Cheat</a:t>
            </a:r>
            <a:r>
              <a:rPr lang="fr-FR" cap="none" dirty="0"/>
              <a:t> </a:t>
            </a:r>
            <a:r>
              <a:rPr lang="fr-FR" cap="none" dirty="0" err="1"/>
              <a:t>sheets</a:t>
            </a:r>
            <a:endParaRPr lang="fr-FR" cap="none" dirty="0"/>
          </a:p>
        </p:txBody>
      </p:sp>
      <p:sp>
        <p:nvSpPr>
          <p:cNvPr id="3" name="Sous-titre 2"/>
          <p:cNvSpPr>
            <a:spLocks noGrp="1"/>
          </p:cNvSpPr>
          <p:nvPr>
            <p:ph type="subTitle" idx="1"/>
          </p:nvPr>
        </p:nvSpPr>
        <p:spPr/>
        <p:txBody>
          <a:bodyPr/>
          <a:lstStyle/>
          <a:p>
            <a:r>
              <a:rPr lang="fr-FR" dirty="0"/>
              <a:t>Ça peut servir</a:t>
            </a:r>
          </a:p>
        </p:txBody>
      </p:sp>
      <p:sp>
        <p:nvSpPr>
          <p:cNvPr id="4" name="Espace réservé de la date 3"/>
          <p:cNvSpPr>
            <a:spLocks noGrp="1"/>
          </p:cNvSpPr>
          <p:nvPr>
            <p:ph type="dt" sz="half" idx="10"/>
          </p:nvPr>
        </p:nvSpPr>
        <p:spPr/>
        <p:txBody>
          <a:bodyPr/>
          <a:lstStyle/>
          <a:p>
            <a:fld id="{1D3853A5-69BC-4513-9004-6ED4EC9F3CD5}"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a:t>
            </a:fld>
            <a:endParaRPr lang="fr-FR" dirty="0"/>
          </a:p>
        </p:txBody>
      </p:sp>
    </p:spTree>
    <p:extLst>
      <p:ext uri="{BB962C8B-B14F-4D97-AF65-F5344CB8AC3E}">
        <p14:creationId xmlns:p14="http://schemas.microsoft.com/office/powerpoint/2010/main" val="2879586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Arrow </a:t>
            </a:r>
            <a:r>
              <a:rPr lang="fr-FR" dirty="0" err="1"/>
              <a:t>functions</a:t>
            </a:r>
            <a:endParaRPr lang="fr-FR" dirty="0"/>
          </a:p>
        </p:txBody>
      </p:sp>
      <p:sp>
        <p:nvSpPr>
          <p:cNvPr id="3" name="Espace réservé du contenu 2"/>
          <p:cNvSpPr>
            <a:spLocks noGrp="1"/>
          </p:cNvSpPr>
          <p:nvPr>
            <p:ph idx="1"/>
          </p:nvPr>
        </p:nvSpPr>
        <p:spPr>
          <a:xfrm>
            <a:off x="179511" y="2924944"/>
            <a:ext cx="8779643" cy="3816424"/>
          </a:xfrm>
        </p:spPr>
        <p:txBody>
          <a:bodyPr>
            <a:noAutofit/>
          </a:bodyPr>
          <a:lstStyle/>
          <a:p>
            <a:pPr marL="0" indent="0">
              <a:spcBef>
                <a:spcPts val="600"/>
              </a:spcBef>
              <a:buNone/>
            </a:pPr>
            <a:r>
              <a:rPr lang="fr-FR" sz="2000" dirty="0"/>
              <a:t>Les fonctions déclarées avec cette syntaxe raccourcie ont des spécificités :</a:t>
            </a:r>
          </a:p>
          <a:p>
            <a:pPr>
              <a:spcBef>
                <a:spcPts val="600"/>
              </a:spcBef>
            </a:pPr>
            <a:r>
              <a:rPr lang="fr-FR" dirty="0"/>
              <a:t>Pas de contexte d’exécution</a:t>
            </a:r>
            <a:br>
              <a:rPr lang="fr-FR" dirty="0"/>
            </a:br>
            <a:r>
              <a:rPr lang="fr-FR" sz="2000" dirty="0">
                <a:solidFill>
                  <a:schemeClr val="bg1">
                    <a:lumMod val="50000"/>
                  </a:schemeClr>
                </a:solidFill>
              </a:rPr>
              <a:t>(la valeur de </a:t>
            </a:r>
            <a:r>
              <a:rPr lang="fr-FR" sz="2000" dirty="0" err="1">
                <a:solidFill>
                  <a:schemeClr val="bg1">
                    <a:lumMod val="50000"/>
                  </a:schemeClr>
                </a:solidFill>
                <a:latin typeface="Consolas" panose="020B0609020204030204" pitchFamily="49" charset="0"/>
                <a:cs typeface="Consolas" panose="020B0609020204030204" pitchFamily="49" charset="0"/>
              </a:rPr>
              <a:t>this</a:t>
            </a:r>
            <a:r>
              <a:rPr lang="fr-FR" sz="2000" dirty="0">
                <a:solidFill>
                  <a:schemeClr val="bg1">
                    <a:lumMod val="50000"/>
                  </a:schemeClr>
                </a:solidFill>
              </a:rPr>
              <a:t> est cherchée dans le scope parent)</a:t>
            </a:r>
          </a:p>
          <a:p>
            <a:pPr>
              <a:spcBef>
                <a:spcPts val="600"/>
              </a:spcBef>
            </a:pPr>
            <a:r>
              <a:rPr lang="fr-FR" dirty="0"/>
              <a:t>Ne peuvent pas être invoquées en tant que constructeurs</a:t>
            </a:r>
          </a:p>
          <a:p>
            <a:pPr>
              <a:spcBef>
                <a:spcPts val="600"/>
              </a:spcBef>
            </a:pPr>
            <a:endParaRPr lang="fr-FR" dirty="0"/>
          </a:p>
          <a:p>
            <a:pPr marL="0" indent="0">
              <a:spcBef>
                <a:spcPts val="600"/>
              </a:spcBef>
              <a:buNone/>
            </a:pPr>
            <a:r>
              <a:rPr lang="fr-FR" dirty="0"/>
              <a:t>Courtes et efficaces, elles encouragent un style fonctionnel et sans effets de bord (sans</a:t>
            </a:r>
            <a:r>
              <a:rPr lang="fr-FR" i="1" dirty="0"/>
              <a:t> </a:t>
            </a:r>
            <a:r>
              <a:rPr lang="fr-FR" i="1" dirty="0" err="1"/>
              <a:t>closure</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40</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45643"/>
            <a:ext cx="48577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7</a:t>
            </a:r>
          </a:p>
        </p:txBody>
      </p:sp>
      <p:sp>
        <p:nvSpPr>
          <p:cNvPr id="7" name="ZoneTexte 6"/>
          <p:cNvSpPr txBox="1"/>
          <p:nvPr/>
        </p:nvSpPr>
        <p:spPr>
          <a:xfrm>
            <a:off x="2915816" y="6195873"/>
            <a:ext cx="597666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Recommandé pour toutes les fonctions hors méthodes</a:t>
            </a:r>
          </a:p>
        </p:txBody>
      </p:sp>
    </p:spTree>
    <p:extLst>
      <p:ext uri="{BB962C8B-B14F-4D97-AF65-F5344CB8AC3E}">
        <p14:creationId xmlns:p14="http://schemas.microsoft.com/office/powerpoint/2010/main" val="4205426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200" y="1600200"/>
            <a:ext cx="8363272" cy="4876800"/>
          </a:xfrm>
        </p:spPr>
        <p:txBody>
          <a:bodyPr/>
          <a:lstStyle/>
          <a:p>
            <a:pPr marL="0" indent="0">
              <a:buNone/>
            </a:pPr>
            <a:r>
              <a:rPr lang="fr-FR" dirty="0"/>
              <a:t>Assigne une valeur par défaut si l’argument </a:t>
            </a:r>
            <a:r>
              <a:rPr lang="fr-FR" sz="2000" dirty="0">
                <a:latin typeface="Consolas" panose="020B0609020204030204" pitchFamily="49" charset="0"/>
                <a:cs typeface="Consolas" panose="020B0609020204030204" pitchFamily="49" charset="0"/>
              </a:rPr>
              <a:t>=== </a:t>
            </a:r>
            <a:r>
              <a:rPr lang="fr-FR" sz="2000" dirty="0" err="1">
                <a:solidFill>
                  <a:srgbClr val="0070C0"/>
                </a:solidFill>
                <a:latin typeface="Consolas" panose="020B0609020204030204" pitchFamily="49" charset="0"/>
                <a:cs typeface="Consolas" panose="020B0609020204030204" pitchFamily="49" charset="0"/>
              </a:rPr>
              <a:t>undefined</a:t>
            </a:r>
            <a:endParaRPr lang="fr-FR" dirty="0">
              <a:solidFill>
                <a:srgbClr val="0070C0"/>
              </a:solidFill>
              <a:latin typeface="Consolas" panose="020B0609020204030204" pitchFamily="49" charset="0"/>
              <a:cs typeface="Consolas" panose="020B0609020204030204" pitchFamily="49" charset="0"/>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Fonctionne aussi avec les </a:t>
            </a:r>
            <a:r>
              <a:rPr lang="fr-FR" dirty="0" err="1"/>
              <a:t>arrow</a:t>
            </a:r>
            <a:r>
              <a:rPr lang="fr-FR" dirty="0"/>
              <a:t> </a:t>
            </a:r>
            <a:r>
              <a:rPr lang="fr-FR" dirty="0" err="1"/>
              <a:t>functions</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41</a:t>
            </a:fld>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32856"/>
            <a:ext cx="588645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843" y="6165304"/>
            <a:ext cx="51720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63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Sucre syntaxique: méthodes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42</a:t>
            </a:fld>
            <a:endParaRPr lang="fr-FR"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41910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24275"/>
            <a:ext cx="19050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636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 et valeur</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43</a:t>
            </a:fld>
            <a:endParaRPr lang="fr-FR"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36" y="2348880"/>
            <a:ext cx="31337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36" y="2824733"/>
            <a:ext cx="3667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348880"/>
            <a:ext cx="47244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22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clés calculées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44</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32492"/>
            <a:ext cx="44767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882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a:t>Spread : convertit un objet </a:t>
            </a:r>
            <a:r>
              <a:rPr lang="fr-FR" dirty="0" err="1"/>
              <a:t>itérable</a:t>
            </a:r>
            <a:r>
              <a:rPr lang="fr-FR" dirty="0"/>
              <a:t> en liste d’arguments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45</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40549"/>
            <a:ext cx="39814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4" y="4774043"/>
            <a:ext cx="27051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89040"/>
            <a:ext cx="25146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949280"/>
            <a:ext cx="43815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692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err="1"/>
              <a:t>Rest</a:t>
            </a:r>
            <a:r>
              <a:rPr lang="fr-FR" dirty="0"/>
              <a:t> : convertit une liste d’arguments en </a:t>
            </a:r>
            <a:r>
              <a:rPr lang="fr-FR" dirty="0" err="1"/>
              <a:t>Array</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46</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28850"/>
            <a:ext cx="7105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414743"/>
            <a:ext cx="55245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234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340768"/>
            <a:ext cx="8229600" cy="606524"/>
          </a:xfrm>
        </p:spPr>
        <p:txBody>
          <a:bodyPr>
            <a:normAutofit/>
          </a:bodyPr>
          <a:lstStyle/>
          <a:p>
            <a:r>
              <a:rPr lang="fr-FR" sz="2800" dirty="0"/>
              <a:t>Object </a:t>
            </a:r>
            <a:r>
              <a:rPr lang="fr-FR" sz="2800" dirty="0" err="1"/>
              <a:t>properties</a:t>
            </a:r>
            <a:r>
              <a:rPr lang="fr-FR" sz="2800" dirty="0"/>
              <a:t> (ES2018)</a:t>
            </a:r>
          </a:p>
        </p:txBody>
      </p:sp>
      <p:sp>
        <p:nvSpPr>
          <p:cNvPr id="3" name="Espace réservé du contenu 2"/>
          <p:cNvSpPr>
            <a:spLocks noGrp="1"/>
          </p:cNvSpPr>
          <p:nvPr>
            <p:ph idx="1"/>
          </p:nvPr>
        </p:nvSpPr>
        <p:spPr>
          <a:xfrm>
            <a:off x="457200" y="1988840"/>
            <a:ext cx="8229600" cy="4488160"/>
          </a:xfrm>
        </p:spPr>
        <p:txBody>
          <a:bodyPr/>
          <a:lstStyle/>
          <a:p>
            <a:pPr marL="0" indent="0">
              <a:buNone/>
            </a:pPr>
            <a:r>
              <a:rPr lang="fr-FR" sz="2000" dirty="0"/>
              <a:t>Ne fonctionne qu’avec les propriétés énumérables</a:t>
            </a:r>
            <a:endParaRPr lang="fr-FR" sz="2000" dirty="0">
              <a:latin typeface="Consolas" panose="020B0609020204030204" pitchFamily="49" charset="0"/>
              <a:cs typeface="Consolas" panose="020B0609020204030204" pitchFamily="49" charset="0"/>
            </a:endParaRPr>
          </a:p>
          <a:p>
            <a:r>
              <a:rPr lang="fr-FR" dirty="0" err="1"/>
              <a:t>Rest</a:t>
            </a:r>
            <a:r>
              <a:rPr lang="fr-FR" dirty="0"/>
              <a:t> </a:t>
            </a:r>
            <a:r>
              <a:rPr lang="fr-FR" dirty="0" err="1"/>
              <a:t>properties</a:t>
            </a:r>
            <a:r>
              <a:rPr lang="fr-FR" dirty="0"/>
              <a:t> :</a:t>
            </a:r>
          </a:p>
          <a:p>
            <a:endParaRPr lang="fr-FR" dirty="0"/>
          </a:p>
          <a:p>
            <a:endParaRPr lang="fr-FR" dirty="0"/>
          </a:p>
          <a:p>
            <a:endParaRPr lang="fr-FR" dirty="0"/>
          </a:p>
          <a:p>
            <a:endParaRPr lang="fr-FR" dirty="0"/>
          </a:p>
          <a:p>
            <a:r>
              <a:rPr lang="fr-FR" dirty="0"/>
              <a:t>Spread </a:t>
            </a:r>
            <a:r>
              <a:rPr lang="fr-FR" dirty="0" err="1"/>
              <a:t>properties</a:t>
            </a:r>
            <a:r>
              <a:rPr lang="fr-FR" dirty="0"/>
              <a:t> :</a:t>
            </a:r>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47</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03" y="3068960"/>
            <a:ext cx="63055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359" y="5301208"/>
            <a:ext cx="44291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8</a:t>
            </a:r>
          </a:p>
        </p:txBody>
      </p:sp>
      <p:sp>
        <p:nvSpPr>
          <p:cNvPr id="10" name="Titr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Opérateurs Spread / </a:t>
            </a:r>
            <a:r>
              <a:rPr lang="fr-FR" dirty="0" err="1"/>
              <a:t>Rest</a:t>
            </a:r>
            <a:endParaRPr lang="fr-FR" dirty="0"/>
          </a:p>
        </p:txBody>
      </p:sp>
    </p:spTree>
    <p:extLst>
      <p:ext uri="{BB962C8B-B14F-4D97-AF65-F5344CB8AC3E}">
        <p14:creationId xmlns:p14="http://schemas.microsoft.com/office/powerpoint/2010/main" val="1686297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p:txBody>
          <a:bodyPr/>
          <a:lstStyle/>
          <a:p>
            <a:pPr marL="0" indent="0">
              <a:buNone/>
            </a:pPr>
            <a:r>
              <a:rPr lang="fr-FR" dirty="0"/>
              <a:t>Assigne des variables selon une structure d’objet / d’</a:t>
            </a:r>
            <a:r>
              <a:rPr lang="fr-FR" dirty="0" err="1"/>
              <a:t>Array</a:t>
            </a: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48</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7" y="2196802"/>
            <a:ext cx="759142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296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dirty="0"/>
              <a:t>Fonctionne aussi avec les paramètres de fonctions:</a:t>
            </a:r>
          </a:p>
          <a:p>
            <a:endParaRPr lang="fr-FR" dirty="0"/>
          </a:p>
          <a:p>
            <a:endParaRPr lang="fr-FR" dirty="0"/>
          </a:p>
          <a:p>
            <a:endParaRPr lang="fr-FR" dirty="0"/>
          </a:p>
          <a:p>
            <a:endParaRPr lang="fr-FR" dirty="0"/>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157413"/>
            <a:ext cx="7239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9</a:t>
            </a:r>
          </a:p>
        </p:txBody>
      </p:sp>
    </p:spTree>
    <p:extLst>
      <p:ext uri="{BB962C8B-B14F-4D97-AF65-F5344CB8AC3E}">
        <p14:creationId xmlns:p14="http://schemas.microsoft.com/office/powerpoint/2010/main" val="136340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String</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a:t>
            </a:fld>
            <a:endParaRPr lang="fr-FR"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73721"/>
            <a:ext cx="712470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670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199" y="1600200"/>
            <a:ext cx="7931225" cy="4876800"/>
          </a:xfrm>
        </p:spPr>
        <p:txBody>
          <a:bodyPr/>
          <a:lstStyle/>
          <a:p>
            <a:r>
              <a:rPr lang="fr-FR" dirty="0"/>
              <a:t>Peuvent être des expressions utilisant d’autres arguments ou variables du scope.</a:t>
            </a:r>
          </a:p>
          <a:p>
            <a:r>
              <a:rPr lang="fr-FR" dirty="0"/>
              <a:t>Si la valeur par défaut est une expression, elle ne sera exécutée que si nécessaire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88" y="3429000"/>
            <a:ext cx="8448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8" y="4581128"/>
            <a:ext cx="8734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550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Objet paramétré en pattern d’arguments</a:t>
            </a:r>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a:t>Objet paramétré avec </a:t>
            </a:r>
            <a:r>
              <a:rPr lang="fr-FR" dirty="0" err="1"/>
              <a:t>destructuring</a:t>
            </a:r>
            <a:r>
              <a:rPr lang="fr-FR" dirty="0"/>
              <a:t> et valeurs par défaut:</a:t>
            </a:r>
            <a:br>
              <a:rPr lang="fr-FR" dirty="0"/>
            </a:br>
            <a:br>
              <a:rPr lang="fr-FR" dirty="0"/>
            </a:br>
            <a:endParaRPr lang="fr-FR" dirty="0"/>
          </a:p>
          <a:p>
            <a:endParaRPr lang="fr-FR" dirty="0"/>
          </a:p>
          <a:p>
            <a:pPr marL="0" indent="0">
              <a:buNone/>
            </a:pPr>
            <a:endParaRPr lang="fr-FR" dirty="0"/>
          </a:p>
          <a:p>
            <a:pPr marL="0" indent="0">
              <a:buNone/>
            </a:pPr>
            <a:endParaRPr lang="fr-FR" dirty="0"/>
          </a:p>
          <a:p>
            <a:pPr marL="0" indent="0">
              <a:buNone/>
            </a:pPr>
            <a:endParaRPr lang="fr-FR" dirty="0"/>
          </a:p>
          <a:p>
            <a:pPr marL="0" indent="0">
              <a:buNone/>
            </a:pPr>
            <a:br>
              <a:rPr lang="fr-FR" dirty="0"/>
            </a:br>
            <a:r>
              <a:rPr lang="fr-FR" dirty="0"/>
              <a:t>Recevoir et retourner un unique objet est très utile :</a:t>
            </a:r>
          </a:p>
          <a:p>
            <a:pPr lvl="1"/>
            <a:r>
              <a:rPr lang="fr-FR" dirty="0"/>
              <a:t>plus besoin de retenir l’ordre des arguments</a:t>
            </a:r>
          </a:p>
          <a:p>
            <a:pPr lvl="1"/>
            <a:r>
              <a:rPr lang="fr-FR" dirty="0"/>
              <a:t>chaque paramètre peut être facultatif</a:t>
            </a:r>
          </a:p>
          <a:p>
            <a:pPr lvl="1"/>
            <a:r>
              <a:rPr lang="fr-FR" dirty="0"/>
              <a:t>on limite la quantité de variables à passer d’un point à un autre</a:t>
            </a:r>
          </a:p>
          <a:p>
            <a:pPr lvl="1"/>
            <a:r>
              <a:rPr lang="fr-FR" dirty="0"/>
              <a:t>permet de retourner plusieurs variables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988840"/>
            <a:ext cx="66770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896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Template strings</a:t>
            </a:r>
          </a:p>
        </p:txBody>
      </p:sp>
      <p:sp>
        <p:nvSpPr>
          <p:cNvPr id="3" name="Espace réservé du contenu 2"/>
          <p:cNvSpPr>
            <a:spLocks noGrp="1"/>
          </p:cNvSpPr>
          <p:nvPr>
            <p:ph idx="1"/>
          </p:nvPr>
        </p:nvSpPr>
        <p:spPr>
          <a:xfrm>
            <a:off x="457200" y="1600200"/>
            <a:ext cx="8229600" cy="3124944"/>
          </a:xfrm>
        </p:spPr>
        <p:txBody>
          <a:bodyPr/>
          <a:lstStyle/>
          <a:p>
            <a:pPr marL="0" indent="0">
              <a:buNone/>
            </a:pPr>
            <a:r>
              <a:rPr lang="fr-FR" dirty="0"/>
              <a:t>Nouvelle forme de déclaration littérale de String en ES6,</a:t>
            </a:r>
            <a:br>
              <a:rPr lang="fr-FR" dirty="0"/>
            </a:br>
            <a:r>
              <a:rPr lang="fr-FR" dirty="0"/>
              <a:t>utilisant le caractère </a:t>
            </a:r>
            <a:r>
              <a:rPr lang="fr-FR" dirty="0" err="1"/>
              <a:t>backtick</a:t>
            </a:r>
            <a:r>
              <a:rPr lang="fr-FR" dirty="0"/>
              <a:t> </a:t>
            </a:r>
            <a:r>
              <a:rPr lang="fr-FR" b="1" dirty="0"/>
              <a:t>` `</a:t>
            </a:r>
            <a:r>
              <a:rPr lang="fr-FR" dirty="0"/>
              <a:t> (AltGr+7)</a:t>
            </a:r>
          </a:p>
          <a:p>
            <a:pPr marL="0" indent="0">
              <a:buNone/>
            </a:pPr>
            <a:r>
              <a:rPr lang="fr-FR" dirty="0"/>
              <a:t>Permet :</a:t>
            </a:r>
          </a:p>
          <a:p>
            <a:r>
              <a:rPr lang="fr-FR" dirty="0"/>
              <a:t>l’interpolation de variables et expressions</a:t>
            </a:r>
          </a:p>
          <a:p>
            <a:r>
              <a:rPr lang="fr-FR" dirty="0"/>
              <a:t>les sauts de ligne</a:t>
            </a:r>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52</a:t>
            </a:fld>
            <a:endParaRPr lang="fr-FR" dirty="0"/>
          </a:p>
        </p:txBody>
      </p:sp>
      <p:sp>
        <p:nvSpPr>
          <p:cNvPr id="7" name="ZoneTexte 6"/>
          <p:cNvSpPr txBox="1"/>
          <p:nvPr/>
        </p:nvSpPr>
        <p:spPr>
          <a:xfrm>
            <a:off x="453714" y="6161080"/>
            <a:ext cx="816426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sym typeface="Wingdings" panose="05000000000000000000" pitchFamily="2" charset="2"/>
              </a:rPr>
              <a:t>Recommandé</a:t>
            </a:r>
            <a:r>
              <a:rPr lang="fr-FR" dirty="0">
                <a:sym typeface="Wingdings" panose="05000000000000000000" pitchFamily="2" charset="2"/>
              </a:rPr>
              <a:t>: utilisez les </a:t>
            </a:r>
            <a:r>
              <a:rPr lang="fr-FR" dirty="0" err="1">
                <a:sym typeface="Wingdings" panose="05000000000000000000" pitchFamily="2" charset="2"/>
              </a:rPr>
              <a:t>template</a:t>
            </a:r>
            <a:r>
              <a:rPr lang="fr-FR" dirty="0">
                <a:sym typeface="Wingdings" panose="05000000000000000000" pitchFamily="2" charset="2"/>
              </a:rPr>
              <a:t> strings pour toutes les String non triviales</a:t>
            </a:r>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293096"/>
            <a:ext cx="43243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769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Tagged</a:t>
            </a:r>
            <a:r>
              <a:rPr lang="fr-FR" dirty="0"/>
              <a:t> Template strings</a:t>
            </a:r>
          </a:p>
        </p:txBody>
      </p:sp>
      <p:sp>
        <p:nvSpPr>
          <p:cNvPr id="3" name="Espace réservé du contenu 2"/>
          <p:cNvSpPr>
            <a:spLocks noGrp="1"/>
          </p:cNvSpPr>
          <p:nvPr>
            <p:ph idx="1"/>
          </p:nvPr>
        </p:nvSpPr>
        <p:spPr>
          <a:xfrm>
            <a:off x="251520" y="1556792"/>
            <a:ext cx="8507288" cy="1036712"/>
          </a:xfrm>
        </p:spPr>
        <p:txBody>
          <a:bodyPr/>
          <a:lstStyle/>
          <a:p>
            <a:pPr marL="0" indent="0">
              <a:buNone/>
            </a:pPr>
            <a:r>
              <a:rPr lang="fr-FR" sz="2000" dirty="0"/>
              <a:t>Si une référence de fonction précède une </a:t>
            </a:r>
            <a:r>
              <a:rPr lang="fr-FR" sz="2000" dirty="0" err="1"/>
              <a:t>template</a:t>
            </a:r>
            <a:r>
              <a:rPr lang="fr-FR" sz="2000" dirty="0"/>
              <a:t> string, cette fonction est invoquée avec les parties statiques et dynamiques de la String :</a:t>
            </a:r>
            <a:endParaRPr lang="fr-FR" sz="2000"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53</a:t>
            </a:fld>
            <a:endParaRPr lang="fr-FR"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509120"/>
            <a:ext cx="38862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11" y="5565680"/>
            <a:ext cx="40481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509120"/>
            <a:ext cx="2154556" cy="90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5699030"/>
            <a:ext cx="2520280" cy="66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10</a:t>
            </a:r>
          </a:p>
        </p:txBody>
      </p:sp>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70150"/>
            <a:ext cx="762158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061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Map</a:t>
            </a:r>
            <a:r>
              <a:rPr lang="fr-FR" dirty="0"/>
              <a:t> &amp; Set</a:t>
            </a:r>
          </a:p>
        </p:txBody>
      </p:sp>
      <p:sp>
        <p:nvSpPr>
          <p:cNvPr id="3" name="Espace réservé du contenu 2"/>
          <p:cNvSpPr>
            <a:spLocks noGrp="1"/>
          </p:cNvSpPr>
          <p:nvPr>
            <p:ph idx="1"/>
          </p:nvPr>
        </p:nvSpPr>
        <p:spPr/>
        <p:txBody>
          <a:bodyPr/>
          <a:lstStyle/>
          <a:p>
            <a:r>
              <a:rPr lang="fr-FR" dirty="0" err="1"/>
              <a:t>Map</a:t>
            </a:r>
            <a:r>
              <a:rPr lang="fr-FR" dirty="0"/>
              <a:t>: collection de clés/valeur comme les objets, mais les clés peuvent être de n’importe quel type</a:t>
            </a:r>
          </a:p>
          <a:p>
            <a:r>
              <a:rPr lang="fr-FR" dirty="0"/>
              <a:t>Set: collection de valeurs sans clés, garantie d’unicité</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72" y="3068960"/>
            <a:ext cx="3181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937" y="3068961"/>
            <a:ext cx="5184576" cy="145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2" y="3970873"/>
            <a:ext cx="1647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72" y="4690953"/>
            <a:ext cx="27146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15" y="5339025"/>
            <a:ext cx="14192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2956" y="4653136"/>
            <a:ext cx="1457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969" y="5296162"/>
            <a:ext cx="28765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377" y="5658112"/>
            <a:ext cx="1981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955" y="6172919"/>
            <a:ext cx="5215549" cy="33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3689921" y="2996952"/>
            <a:ext cx="0" cy="29802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11</a:t>
            </a:r>
          </a:p>
        </p:txBody>
      </p:sp>
    </p:spTree>
    <p:extLst>
      <p:ext uri="{BB962C8B-B14F-4D97-AF65-F5344CB8AC3E}">
        <p14:creationId xmlns:p14="http://schemas.microsoft.com/office/powerpoint/2010/main" val="1992986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Modules (ou ESM pour désambiguïser)</a:t>
            </a:r>
          </a:p>
        </p:txBody>
      </p:sp>
      <p:sp>
        <p:nvSpPr>
          <p:cNvPr id="3" name="Espace réservé du contenu 2"/>
          <p:cNvSpPr>
            <a:spLocks noGrp="1"/>
          </p:cNvSpPr>
          <p:nvPr>
            <p:ph idx="1"/>
          </p:nvPr>
        </p:nvSpPr>
        <p:spPr>
          <a:xfrm>
            <a:off x="457200" y="1484784"/>
            <a:ext cx="8229600" cy="5257800"/>
          </a:xfrm>
        </p:spPr>
        <p:txBody>
          <a:bodyPr>
            <a:normAutofit/>
          </a:bodyPr>
          <a:lstStyle/>
          <a:p>
            <a:pPr marL="0" indent="0">
              <a:buNone/>
            </a:pPr>
            <a:r>
              <a:rPr lang="fr-FR" sz="2000" dirty="0"/>
              <a:t>La solution standard longuement attendue pour gérer un code modulaire (réparti en plusieurs fichiers distincts)</a:t>
            </a:r>
          </a:p>
          <a:p>
            <a:pPr marL="0" indent="0">
              <a:buNone/>
            </a:pPr>
            <a:r>
              <a:rPr lang="fr-FR" sz="2000" b="1" u="sng" dirty="0"/>
              <a:t>Remplace et rend caduc:</a:t>
            </a:r>
          </a:p>
          <a:p>
            <a:pPr lvl="1"/>
            <a:r>
              <a:rPr lang="fr-FR" dirty="0" err="1"/>
              <a:t>CommonJS</a:t>
            </a:r>
            <a:r>
              <a:rPr lang="fr-FR" b="1" dirty="0"/>
              <a:t> </a:t>
            </a:r>
            <a:r>
              <a:rPr lang="fr-FR" dirty="0"/>
              <a:t>(utilisé notamment par </a:t>
            </a:r>
            <a:r>
              <a:rPr lang="fr-FR" dirty="0" err="1"/>
              <a:t>Node</a:t>
            </a:r>
            <a:r>
              <a:rPr lang="fr-FR" dirty="0"/>
              <a:t>)</a:t>
            </a:r>
          </a:p>
          <a:p>
            <a:pPr marL="548640" lvl="2" indent="0">
              <a:buNone/>
            </a:pPr>
            <a:endParaRPr lang="fr-FR" dirty="0"/>
          </a:p>
          <a:p>
            <a:pPr lvl="1"/>
            <a:endParaRPr lang="fr-FR" dirty="0"/>
          </a:p>
          <a:p>
            <a:pPr lvl="1"/>
            <a:r>
              <a:rPr lang="fr-FR" dirty="0" err="1"/>
              <a:t>Asynchronous</a:t>
            </a:r>
            <a:r>
              <a:rPr lang="fr-FR" dirty="0"/>
              <a:t> Module </a:t>
            </a:r>
            <a:r>
              <a:rPr lang="fr-FR" dirty="0" err="1"/>
              <a:t>Definition</a:t>
            </a:r>
            <a:r>
              <a:rPr lang="fr-FR" dirty="0"/>
              <a:t> (AMD)</a:t>
            </a:r>
          </a:p>
          <a:p>
            <a:pPr lvl="1"/>
            <a:endParaRPr lang="fr-FR" dirty="0"/>
          </a:p>
          <a:p>
            <a:pPr lvl="1"/>
            <a:endParaRPr lang="fr-FR" dirty="0"/>
          </a:p>
          <a:p>
            <a:pPr lvl="1"/>
            <a:endParaRPr lang="fr-FR" dirty="0"/>
          </a:p>
          <a:p>
            <a:pPr lvl="1"/>
            <a:r>
              <a:rPr lang="fr-FR" dirty="0"/>
              <a:t>Universal Module </a:t>
            </a:r>
            <a:r>
              <a:rPr lang="fr-FR" dirty="0" err="1"/>
              <a:t>Definition</a:t>
            </a:r>
            <a:r>
              <a:rPr lang="fr-FR" dirty="0"/>
              <a:t> (UMD)</a:t>
            </a:r>
          </a:p>
          <a:p>
            <a:pPr marL="548640" lvl="2" indent="0">
              <a:buNone/>
            </a:pPr>
            <a:r>
              <a:rPr lang="fr-FR" i="1" dirty="0"/>
              <a:t>Pattern combinant </a:t>
            </a:r>
            <a:r>
              <a:rPr lang="fr-FR" i="1" dirty="0" err="1"/>
              <a:t>CommonJS</a:t>
            </a:r>
            <a:r>
              <a:rPr lang="fr-FR" i="1" dirty="0"/>
              <a:t>, AMD et utilisant de variables globales pour être sûr d’être compris par tous les systèmes de modules</a:t>
            </a:r>
            <a:br>
              <a:rPr lang="fr-FR" i="1" dirty="0"/>
            </a:br>
            <a:endParaRPr lang="fr-FR" i="1" dirty="0"/>
          </a:p>
          <a:p>
            <a:pPr lvl="1"/>
            <a:r>
              <a:rPr lang="fr-FR" dirty="0"/>
              <a:t>le recours aux variables globales et les </a:t>
            </a:r>
            <a:r>
              <a:rPr lang="fr-FR" dirty="0">
                <a:latin typeface="Consolas" panose="020B0609020204030204" pitchFamily="49" charset="0"/>
                <a:cs typeface="Consolas" panose="020B0609020204030204" pitchFamily="49" charset="0"/>
              </a:rPr>
              <a:t>&lt;script&gt; </a:t>
            </a:r>
            <a:r>
              <a:rPr lang="fr-FR" dirty="0"/>
              <a:t>à ordonner</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76" y="4077072"/>
            <a:ext cx="65055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068960"/>
            <a:ext cx="36480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804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wo module scopes, with one reaching into the other to grab an export"/>
          <p:cNvPicPr>
            <a:picLocks noChangeAspect="1" noChangeArrowheads="1"/>
          </p:cNvPicPr>
          <p:nvPr/>
        </p:nvPicPr>
        <p:blipFill rotWithShape="1">
          <a:blip r:embed="rId3">
            <a:extLst>
              <a:ext uri="{28A0092B-C50C-407E-A947-70E740481C1C}">
                <a14:useLocalDpi xmlns:a14="http://schemas.microsoft.com/office/drawing/2010/main" val="0"/>
              </a:ext>
            </a:extLst>
          </a:blip>
          <a:srcRect r="13072"/>
          <a:stretch/>
        </p:blipFill>
        <p:spPr bwMode="auto">
          <a:xfrm>
            <a:off x="5004048" y="2132856"/>
            <a:ext cx="4139952"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p:txBody>
          <a:bodyPr/>
          <a:lstStyle/>
          <a:p>
            <a:pPr marL="0" indent="0">
              <a:buNone/>
            </a:pPr>
            <a:r>
              <a:rPr lang="fr-FR" dirty="0"/>
              <a:t>Deux mots-clés: </a:t>
            </a:r>
            <a:r>
              <a:rPr lang="fr-FR" dirty="0">
                <a:latin typeface="Consolas" panose="020B0609020204030204" pitchFamily="49" charset="0"/>
                <a:cs typeface="Consolas" panose="020B0609020204030204" pitchFamily="49" charset="0"/>
              </a:rPr>
              <a:t>import</a:t>
            </a:r>
            <a:r>
              <a:rPr lang="fr-FR" dirty="0"/>
              <a:t> et </a:t>
            </a:r>
            <a:r>
              <a:rPr lang="fr-FR" dirty="0">
                <a:latin typeface="Consolas" panose="020B0609020204030204" pitchFamily="49" charset="0"/>
                <a:cs typeface="Consolas" panose="020B0609020204030204" pitchFamily="49" charset="0"/>
              </a:rPr>
              <a:t>export</a:t>
            </a:r>
          </a:p>
          <a:p>
            <a:pPr marL="0" indent="0">
              <a:buNone/>
            </a:pPr>
            <a:r>
              <a:rPr lang="fr-FR" dirty="0"/>
              <a:t>On distingue les import nommés</a:t>
            </a:r>
            <a:br>
              <a:rPr lang="fr-FR" dirty="0"/>
            </a:br>
            <a:r>
              <a:rPr lang="fr-FR" dirty="0"/>
              <a:t>des imports par défaut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56</a:t>
            </a:fld>
            <a:endParaRPr lang="fr-FR"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996952"/>
            <a:ext cx="52387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085184"/>
            <a:ext cx="44767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62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a:xfrm>
            <a:off x="457200" y="1600200"/>
            <a:ext cx="8363272" cy="4876800"/>
          </a:xfrm>
        </p:spPr>
        <p:txBody>
          <a:bodyPr>
            <a:normAutofit lnSpcReduction="10000"/>
          </a:bodyPr>
          <a:lstStyle/>
          <a:p>
            <a:pPr marL="0" indent="0">
              <a:buNone/>
            </a:pPr>
            <a:r>
              <a:rPr lang="fr-FR" dirty="0"/>
              <a:t>Les modules ont un contexte d’exécution différent des scripts classiques:</a:t>
            </a:r>
          </a:p>
          <a:p>
            <a:pPr lvl="1"/>
            <a:r>
              <a:rPr lang="fr-FR" dirty="0"/>
              <a:t>mode strict utilisé par défaut </a:t>
            </a:r>
            <a:r>
              <a:rPr lang="fr-FR" dirty="0">
                <a:latin typeface="Consolas" panose="020B0609020204030204" pitchFamily="49" charset="0"/>
                <a:cs typeface="Consolas" panose="020B0609020204030204" pitchFamily="49" charset="0"/>
              </a:rPr>
              <a:t>("use strict";</a:t>
            </a:r>
            <a:r>
              <a:rPr lang="fr-FR" dirty="0"/>
              <a:t>)</a:t>
            </a:r>
          </a:p>
          <a:p>
            <a:pPr lvl="2"/>
            <a:r>
              <a:rPr lang="fr-FR" dirty="0"/>
              <a:t>exceptions explicites sur certaines erreurs silencieuses</a:t>
            </a:r>
          </a:p>
          <a:p>
            <a:pPr lvl="2"/>
            <a:r>
              <a:rPr lang="fr-FR" dirty="0"/>
              <a:t>de nouveaux mots-clés sont réservés comme noms de variables</a:t>
            </a:r>
          </a:p>
          <a:p>
            <a:pPr lvl="2"/>
            <a:r>
              <a:rPr lang="fr-FR" dirty="0"/>
              <a:t>interdit les variables non explicitement déclarées</a:t>
            </a:r>
          </a:p>
          <a:p>
            <a:pPr lvl="1"/>
            <a:r>
              <a:rPr lang="fr-FR" dirty="0"/>
              <a:t>pas de contexte global (</a:t>
            </a:r>
            <a:r>
              <a:rPr lang="fr-FR" dirty="0" err="1">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undefined</a:t>
            </a:r>
            <a:r>
              <a:rPr lang="fr-FR" dirty="0"/>
              <a:t> dans le scope global)</a:t>
            </a:r>
          </a:p>
          <a:p>
            <a:pPr lvl="1"/>
            <a:endParaRPr lang="fr-FR" dirty="0"/>
          </a:p>
          <a:p>
            <a:pPr marL="0" indent="0">
              <a:buNone/>
            </a:pPr>
            <a:r>
              <a:rPr lang="fr-FR" dirty="0"/>
              <a:t>Il faut donc </a:t>
            </a:r>
            <a:r>
              <a:rPr lang="fr-FR" dirty="0" err="1"/>
              <a:t>parser</a:t>
            </a:r>
            <a:r>
              <a:rPr lang="fr-FR" dirty="0"/>
              <a:t> différemment le code si c’est un module:</a:t>
            </a:r>
          </a:p>
          <a:p>
            <a:pPr marL="0" indent="0">
              <a:buNone/>
            </a:pPr>
            <a:endParaRPr lang="fr-FR" sz="2000" dirty="0"/>
          </a:p>
          <a:p>
            <a:pPr marL="0" indent="0">
              <a:buNone/>
            </a:pPr>
            <a:r>
              <a:rPr lang="fr-FR" sz="2000" dirty="0"/>
              <a:t>Sur navigateur: </a:t>
            </a:r>
            <a:r>
              <a:rPr lang="fr-FR" sz="2000" dirty="0">
                <a:solidFill>
                  <a:srgbClr val="999999"/>
                </a:solidFill>
              </a:rPr>
              <a:t>&lt;</a:t>
            </a:r>
            <a:r>
              <a:rPr lang="fr-FR" sz="2000" dirty="0">
                <a:solidFill>
                  <a:srgbClr val="990055"/>
                </a:solidFill>
              </a:rPr>
              <a:t>script </a:t>
            </a:r>
            <a:r>
              <a:rPr lang="fr-FR" sz="2000" dirty="0">
                <a:solidFill>
                  <a:srgbClr val="669900"/>
                </a:solidFill>
              </a:rPr>
              <a:t>type</a:t>
            </a:r>
            <a:r>
              <a:rPr lang="fr-FR" sz="2000" dirty="0">
                <a:solidFill>
                  <a:srgbClr val="999999"/>
                </a:solidFill>
              </a:rPr>
              <a:t>="</a:t>
            </a:r>
            <a:r>
              <a:rPr lang="fr-FR" sz="2000" dirty="0">
                <a:solidFill>
                  <a:srgbClr val="0077AA"/>
                </a:solidFill>
              </a:rPr>
              <a:t>module</a:t>
            </a:r>
            <a:r>
              <a:rPr lang="fr-FR" sz="2000" dirty="0">
                <a:solidFill>
                  <a:srgbClr val="999999"/>
                </a:solidFill>
              </a:rPr>
              <a:t>"</a:t>
            </a:r>
            <a:r>
              <a:rPr lang="fr-FR" sz="2000" dirty="0">
                <a:solidFill>
                  <a:srgbClr val="990055"/>
                </a:solidFill>
              </a:rPr>
              <a:t> </a:t>
            </a:r>
            <a:r>
              <a:rPr lang="fr-FR" sz="2000" dirty="0" err="1">
                <a:solidFill>
                  <a:srgbClr val="669900"/>
                </a:solidFill>
              </a:rPr>
              <a:t>src</a:t>
            </a:r>
            <a:r>
              <a:rPr lang="fr-FR" sz="2000" dirty="0">
                <a:solidFill>
                  <a:srgbClr val="999999"/>
                </a:solidFill>
              </a:rPr>
              <a:t>="</a:t>
            </a:r>
            <a:r>
              <a:rPr lang="fr-FR" sz="2000" dirty="0">
                <a:solidFill>
                  <a:srgbClr val="0077AA"/>
                </a:solidFill>
              </a:rPr>
              <a:t>index.js</a:t>
            </a:r>
            <a:r>
              <a:rPr lang="fr-FR" sz="2000" dirty="0">
                <a:solidFill>
                  <a:srgbClr val="999999"/>
                </a:solidFill>
              </a:rPr>
              <a:t>"&gt;&lt;/</a:t>
            </a:r>
            <a:r>
              <a:rPr lang="fr-FR" sz="2000" dirty="0">
                <a:solidFill>
                  <a:srgbClr val="990055"/>
                </a:solidFill>
              </a:rPr>
              <a:t>script</a:t>
            </a:r>
            <a:r>
              <a:rPr lang="fr-FR" sz="2000" dirty="0">
                <a:solidFill>
                  <a:srgbClr val="999999"/>
                </a:solidFill>
              </a:rPr>
              <a:t>&gt;</a:t>
            </a:r>
          </a:p>
          <a:p>
            <a:pPr marL="0" indent="0">
              <a:buNone/>
            </a:pPr>
            <a:endParaRPr lang="fr-FR" sz="2000" dirty="0">
              <a:solidFill>
                <a:srgbClr val="999999"/>
              </a:solidFill>
            </a:endParaRPr>
          </a:p>
          <a:p>
            <a:pPr marL="0" indent="0">
              <a:buNone/>
            </a:pPr>
            <a:r>
              <a:rPr lang="fr-FR" sz="2000" dirty="0"/>
              <a:t>Sur Node.js: utiliser l’extension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mjs</a:t>
            </a:r>
            <a:r>
              <a:rPr lang="fr-FR" sz="2000" dirty="0">
                <a:latin typeface="Consolas" panose="020B0609020204030204" pitchFamily="49" charset="0"/>
                <a:cs typeface="Consolas" panose="020B0609020204030204" pitchFamily="49" charset="0"/>
              </a:rPr>
              <a:t> </a:t>
            </a:r>
            <a:r>
              <a:rPr lang="fr-FR" sz="2000" dirty="0"/>
              <a:t>au lieu de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js</a:t>
            </a:r>
            <a:r>
              <a:rPr lang="fr-FR" sz="2000" dirty="0">
                <a:latin typeface="Consolas" panose="020B0609020204030204" pitchFamily="49" charset="0"/>
                <a:cs typeface="Consolas" panose="020B0609020204030204" pitchFamily="49" charset="0"/>
              </a:rPr>
              <a:t>, </a:t>
            </a:r>
            <a:br>
              <a:rPr lang="fr-FR" sz="2000" dirty="0">
                <a:latin typeface="Consolas" panose="020B0609020204030204" pitchFamily="49" charset="0"/>
                <a:cs typeface="Consolas" panose="020B0609020204030204" pitchFamily="49" charset="0"/>
              </a:rPr>
            </a:br>
            <a:r>
              <a:rPr lang="fr-FR" sz="2000" dirty="0">
                <a:latin typeface="Consolas" panose="020B0609020204030204" pitchFamily="49" charset="0"/>
                <a:cs typeface="Consolas" panose="020B0609020204030204" pitchFamily="49" charset="0"/>
              </a:rPr>
              <a:t>          </a:t>
            </a:r>
            <a:r>
              <a:rPr lang="fr-FR" sz="2000" dirty="0">
                <a:cs typeface="Consolas" panose="020B0609020204030204" pitchFamily="49" charset="0"/>
              </a:rPr>
              <a:t>ou avoir </a:t>
            </a:r>
            <a:r>
              <a:rPr lang="fr-FR" sz="2000" dirty="0">
                <a:latin typeface="Consolas" panose="020B0609020204030204" pitchFamily="49" charset="0"/>
                <a:cs typeface="Consolas" panose="020B0609020204030204" pitchFamily="49" charset="0"/>
              </a:rPr>
              <a:t>{ type: "module" } </a:t>
            </a:r>
            <a:r>
              <a:rPr lang="fr-FR" sz="2000" dirty="0">
                <a:cs typeface="Consolas" panose="020B0609020204030204" pitchFamily="49" charset="0"/>
              </a:rPr>
              <a:t>dans </a:t>
            </a:r>
            <a:r>
              <a:rPr lang="fr-FR" sz="2000" dirty="0" err="1">
                <a:cs typeface="Consolas" panose="020B0609020204030204" pitchFamily="49" charset="0"/>
              </a:rPr>
              <a:t>package.json</a:t>
            </a:r>
            <a:endParaRPr lang="fr-FR" sz="2000" dirty="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57</a:t>
            </a:fld>
            <a:endParaRPr lang="fr-FR" dirty="0"/>
          </a:p>
        </p:txBody>
      </p:sp>
    </p:spTree>
    <p:extLst>
      <p:ext uri="{BB962C8B-B14F-4D97-AF65-F5344CB8AC3E}">
        <p14:creationId xmlns:p14="http://schemas.microsoft.com/office/powerpoint/2010/main" val="144095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2r4s9p1yi1fa2jd7j43zph8r-wpengine.netdna-ssl.com/files/2018/03/10_constru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628800"/>
            <a:ext cx="7629170"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58</a:t>
            </a:fld>
            <a:endParaRPr lang="fr-FR" dirty="0"/>
          </a:p>
        </p:txBody>
      </p:sp>
      <p:sp>
        <p:nvSpPr>
          <p:cNvPr id="7" name="Rectangle 6"/>
          <p:cNvSpPr/>
          <p:nvPr/>
        </p:nvSpPr>
        <p:spPr>
          <a:xfrm>
            <a:off x="179512" y="6350664"/>
            <a:ext cx="7056784" cy="369332"/>
          </a:xfrm>
          <a:prstGeom prst="rect">
            <a:avLst/>
          </a:prstGeom>
        </p:spPr>
        <p:txBody>
          <a:bodyPr wrap="square">
            <a:spAutoFit/>
          </a:bodyPr>
          <a:lstStyle/>
          <a:p>
            <a:r>
              <a:rPr lang="fr-FR" dirty="0">
                <a:solidFill>
                  <a:srgbClr val="0070C0"/>
                </a:solidFill>
              </a:rPr>
              <a:t>https://hacks.mozilla.org/2018/03/es-modules-a-cartoon-deep-dive/</a:t>
            </a:r>
          </a:p>
        </p:txBody>
      </p:sp>
    </p:spTree>
    <p:extLst>
      <p:ext uri="{BB962C8B-B14F-4D97-AF65-F5344CB8AC3E}">
        <p14:creationId xmlns:p14="http://schemas.microsoft.com/office/powerpoint/2010/main" val="282617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import dynamique</a:t>
            </a:r>
          </a:p>
        </p:txBody>
      </p:sp>
      <p:sp>
        <p:nvSpPr>
          <p:cNvPr id="3" name="Espace réservé du contenu 2"/>
          <p:cNvSpPr>
            <a:spLocks noGrp="1"/>
          </p:cNvSpPr>
          <p:nvPr>
            <p:ph idx="1"/>
          </p:nvPr>
        </p:nvSpPr>
        <p:spPr/>
        <p:txBody>
          <a:bodyPr/>
          <a:lstStyle/>
          <a:p>
            <a:pPr marL="0" indent="0">
              <a:buNone/>
            </a:pPr>
            <a:r>
              <a:rPr lang="fr-FR" dirty="0"/>
              <a:t>Quand </a:t>
            </a:r>
            <a:r>
              <a:rPr lang="fr-FR" dirty="0">
                <a:latin typeface="Consolas" panose="020B0609020204030204" pitchFamily="49" charset="0"/>
                <a:cs typeface="Consolas" panose="020B0609020204030204" pitchFamily="49" charset="0"/>
              </a:rPr>
              <a:t>import</a:t>
            </a:r>
            <a:r>
              <a:rPr lang="fr-FR" dirty="0"/>
              <a:t> est appelé comme une fonction, le module est importé de façon asynchrone. </a:t>
            </a:r>
            <a:br>
              <a:rPr lang="fr-FR" dirty="0"/>
            </a:br>
            <a:r>
              <a:rPr lang="fr-FR" dirty="0"/>
              <a:t>C’est très utile pour télécharger du code à la demande et optimiser le temps de chargement de vos applications.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59</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009"/>
            <a:ext cx="5853072" cy="331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95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a:t>
            </a:r>
            <a:r>
              <a:rPr lang="fr-FR" dirty="0" err="1"/>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6135687"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65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quid du support ?</a:t>
            </a:r>
          </a:p>
        </p:txBody>
      </p:sp>
      <p:sp>
        <p:nvSpPr>
          <p:cNvPr id="3" name="Espace réservé du contenu 2"/>
          <p:cNvSpPr>
            <a:spLocks noGrp="1"/>
          </p:cNvSpPr>
          <p:nvPr>
            <p:ph idx="1"/>
          </p:nvPr>
        </p:nvSpPr>
        <p:spPr>
          <a:xfrm>
            <a:off x="457200" y="1600200"/>
            <a:ext cx="8229600" cy="4853136"/>
          </a:xfrm>
        </p:spPr>
        <p:txBody>
          <a:bodyPr>
            <a:normAutofit/>
          </a:bodyPr>
          <a:lstStyle/>
          <a:p>
            <a:pPr marL="0" indent="0">
              <a:buNone/>
            </a:pPr>
            <a:r>
              <a:rPr lang="fr-FR" sz="2000" dirty="0"/>
              <a:t>Support moyen (~93%) en 2021: Chrome 61, </a:t>
            </a:r>
            <a:r>
              <a:rPr lang="fr-FR" sz="2000" dirty="0" err="1"/>
              <a:t>Edge</a:t>
            </a:r>
            <a:r>
              <a:rPr lang="fr-FR" sz="2000" dirty="0"/>
              <a:t> 16, Firefox 60</a:t>
            </a:r>
          </a:p>
          <a:p>
            <a:pPr marL="0" indent="0">
              <a:buNone/>
            </a:pPr>
            <a:r>
              <a:rPr lang="fr-FR" sz="2000" dirty="0"/>
              <a:t>Mais les développeurs les utilisent largement dans leurs </a:t>
            </a:r>
            <a:r>
              <a:rPr lang="fr-FR" sz="2000" dirty="0" err="1"/>
              <a:t>codebases</a:t>
            </a:r>
            <a:r>
              <a:rPr lang="fr-FR" sz="2000" dirty="0"/>
              <a:t> avec des </a:t>
            </a:r>
            <a:r>
              <a:rPr lang="fr-FR" sz="2000" dirty="0" err="1"/>
              <a:t>bundlers</a:t>
            </a:r>
            <a:r>
              <a:rPr lang="fr-FR" sz="2000" dirty="0"/>
              <a:t> comme </a:t>
            </a:r>
            <a:r>
              <a:rPr lang="fr-FR" sz="2000" dirty="0" err="1"/>
              <a:t>Webpack</a:t>
            </a:r>
            <a:r>
              <a:rPr lang="fr-FR" sz="2000" dirty="0"/>
              <a:t>, </a:t>
            </a:r>
            <a:r>
              <a:rPr lang="fr-FR" sz="2000" dirty="0" err="1"/>
              <a:t>Parcel</a:t>
            </a:r>
            <a:r>
              <a:rPr lang="fr-FR" sz="2000" dirty="0"/>
              <a:t>, </a:t>
            </a:r>
            <a:r>
              <a:rPr lang="fr-FR" sz="2000" dirty="0" err="1"/>
              <a:t>Rollup</a:t>
            </a:r>
            <a:r>
              <a:rPr lang="fr-FR" sz="2000" dirty="0"/>
              <a:t>, </a:t>
            </a:r>
            <a:r>
              <a:rPr lang="fr-FR" sz="2000" dirty="0" err="1"/>
              <a:t>esbuild</a:t>
            </a:r>
            <a:r>
              <a:rPr lang="fr-FR" sz="2000" dirty="0"/>
              <a:t>…</a:t>
            </a:r>
          </a:p>
          <a:p>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pPr marL="0" indent="0">
              <a:buNone/>
            </a:pPr>
            <a:r>
              <a:rPr lang="fr-FR" sz="2000" dirty="0"/>
              <a:t>Les </a:t>
            </a:r>
            <a:r>
              <a:rPr lang="fr-FR" sz="2000" dirty="0" err="1"/>
              <a:t>bundlers</a:t>
            </a:r>
            <a:r>
              <a:rPr lang="fr-FR" sz="2000" dirty="0"/>
              <a:t> prémâchent le travail du navigateur en produisant des bundles JS optimisés à partir d’un ensemble de modules.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60</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88" y="2934603"/>
            <a:ext cx="5817940" cy="24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56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script </a:t>
            </a:r>
            <a:r>
              <a:rPr lang="fr-FR" dirty="0" err="1"/>
              <a:t>nomodule</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navigateurs ne supportant pas les modules peuvent charger un script alternatif avec l’attribut </a:t>
            </a:r>
            <a:r>
              <a:rPr lang="fr-FR" dirty="0" err="1">
                <a:latin typeface="Consolas" panose="020B0609020204030204" pitchFamily="49" charset="0"/>
                <a:cs typeface="Consolas" panose="020B0609020204030204" pitchFamily="49" charset="0"/>
              </a:rPr>
              <a:t>nomodule</a:t>
            </a:r>
            <a:endParaRPr lang="fr-FR" dirty="0">
              <a:latin typeface="Consolas" panose="020B0609020204030204" pitchFamily="49" charset="0"/>
              <a:cs typeface="Consolas" panose="020B0609020204030204" pitchFamily="49" charset="0"/>
            </a:endParaRPr>
          </a:p>
          <a:p>
            <a:pPr marL="0" indent="0">
              <a:buNone/>
            </a:pPr>
            <a:endParaRPr lang="fr-FR" dirty="0"/>
          </a:p>
          <a:p>
            <a:endParaRPr lang="fr-FR"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r>
              <a:rPr lang="fr-FR" sz="2000" dirty="0"/>
              <a:t>Les </a:t>
            </a:r>
            <a:r>
              <a:rPr lang="fr-FR" sz="2000" dirty="0" err="1"/>
              <a:t>bundlers</a:t>
            </a:r>
            <a:r>
              <a:rPr lang="fr-FR" sz="2000" dirty="0"/>
              <a:t> peuvent profiter de cet attribut pour produire deux bundles, un « moderne » et un « </a:t>
            </a:r>
            <a:r>
              <a:rPr lang="fr-FR" sz="2000" dirty="0" err="1"/>
              <a:t>legacy</a:t>
            </a:r>
            <a:r>
              <a:rPr lang="fr-FR" sz="2000" dirty="0"/>
              <a:t> » avec davantage de code </a:t>
            </a:r>
            <a:r>
              <a:rPr lang="fr-FR" sz="2000" dirty="0" err="1"/>
              <a:t>transpilé</a:t>
            </a:r>
            <a:r>
              <a:rPr lang="fr-FR" sz="2000" dirty="0"/>
              <a:t>.</a:t>
            </a:r>
          </a:p>
          <a:p>
            <a:pPr marL="0" indent="0">
              <a:buNone/>
            </a:pPr>
            <a:r>
              <a:rPr lang="fr-FR" sz="2000" dirty="0"/>
              <a:t>Le bundle « moderne » sera plus léger et performant.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61</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08920"/>
            <a:ext cx="6222661" cy="169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1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recommandations</a:t>
            </a:r>
          </a:p>
        </p:txBody>
      </p:sp>
      <p:sp>
        <p:nvSpPr>
          <p:cNvPr id="3" name="Espace réservé du contenu 2"/>
          <p:cNvSpPr>
            <a:spLocks noGrp="1"/>
          </p:cNvSpPr>
          <p:nvPr>
            <p:ph idx="1"/>
          </p:nvPr>
        </p:nvSpPr>
        <p:spPr/>
        <p:style>
          <a:lnRef idx="2">
            <a:schemeClr val="accent3">
              <a:shade val="50000"/>
            </a:schemeClr>
          </a:lnRef>
          <a:fillRef idx="1">
            <a:schemeClr val="accent3"/>
          </a:fillRef>
          <a:effectRef idx="0">
            <a:schemeClr val="accent3"/>
          </a:effectRef>
          <a:fontRef idx="minor">
            <a:schemeClr val="lt1"/>
          </a:fontRef>
        </p:style>
        <p:txBody>
          <a:bodyPr/>
          <a:lstStyle/>
          <a:p>
            <a:pPr marL="0" indent="0">
              <a:buNone/>
            </a:pPr>
            <a:r>
              <a:rPr lang="fr-FR" dirty="0"/>
              <a:t>Utiliser systématiquement les modules ESM et </a:t>
            </a:r>
            <a:br>
              <a:rPr lang="fr-FR" dirty="0"/>
            </a:br>
            <a:r>
              <a:rPr lang="fr-FR" dirty="0"/>
              <a:t>proscrire les autres systèmes de modules existants</a:t>
            </a:r>
            <a:br>
              <a:rPr lang="fr-FR" dirty="0"/>
            </a:br>
            <a:endParaRPr lang="fr-FR" dirty="0"/>
          </a:p>
          <a:p>
            <a:pPr marL="0" indent="0">
              <a:buNone/>
            </a:pPr>
            <a:r>
              <a:rPr lang="fr-FR" dirty="0"/>
              <a:t>Utiliser un </a:t>
            </a:r>
            <a:r>
              <a:rPr lang="fr-FR" dirty="0" err="1"/>
              <a:t>bundler</a:t>
            </a:r>
            <a:r>
              <a:rPr lang="fr-FR" dirty="0"/>
              <a:t> avec l’option « Modern </a:t>
            </a:r>
            <a:r>
              <a:rPr lang="fr-FR" dirty="0" err="1"/>
              <a:t>build</a:t>
            </a:r>
            <a:r>
              <a:rPr lang="fr-FR" dirty="0"/>
              <a:t> »</a:t>
            </a:r>
          </a:p>
          <a:p>
            <a:pPr lvl="1"/>
            <a:r>
              <a:rPr lang="fr-FR" dirty="0" err="1"/>
              <a:t>Parcel</a:t>
            </a:r>
            <a:r>
              <a:rPr lang="fr-FR" dirty="0"/>
              <a:t> : pour la simplicité et rapidité de mise en place</a:t>
            </a:r>
          </a:p>
          <a:p>
            <a:pPr lvl="1"/>
            <a:r>
              <a:rPr lang="fr-FR" dirty="0" err="1"/>
              <a:t>Webpack</a:t>
            </a:r>
            <a:r>
              <a:rPr lang="fr-FR" dirty="0"/>
              <a:t>: pour les applications web complexes</a:t>
            </a:r>
          </a:p>
          <a:p>
            <a:pPr lvl="1"/>
            <a:r>
              <a:rPr lang="fr-FR" dirty="0" err="1"/>
              <a:t>Rollup</a:t>
            </a:r>
            <a:r>
              <a:rPr lang="fr-FR" dirty="0"/>
              <a:t>: pour les bibliothèques JS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62</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21088"/>
            <a:ext cx="7407052" cy="211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7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Gérer l’asynchronisme</a:t>
            </a:r>
          </a:p>
        </p:txBody>
      </p:sp>
      <p:sp>
        <p:nvSpPr>
          <p:cNvPr id="3" name="Sous-titre 2"/>
          <p:cNvSpPr>
            <a:spLocks noGrp="1"/>
          </p:cNvSpPr>
          <p:nvPr>
            <p:ph type="subTitle" idx="1"/>
          </p:nvPr>
        </p:nvSpPr>
        <p:spPr/>
        <p:txBody>
          <a:bodyPr/>
          <a:lstStyle/>
          <a:p>
            <a:r>
              <a:rPr lang="fr-FR" dirty="0"/>
              <a:t>Exos 12 à 14</a:t>
            </a:r>
          </a:p>
        </p:txBody>
      </p:sp>
      <p:sp>
        <p:nvSpPr>
          <p:cNvPr id="4" name="Espace réservé de la date 3"/>
          <p:cNvSpPr>
            <a:spLocks noGrp="1"/>
          </p:cNvSpPr>
          <p:nvPr>
            <p:ph type="dt" sz="half" idx="10"/>
          </p:nvPr>
        </p:nvSpPr>
        <p:spPr/>
        <p:txBody>
          <a:bodyPr/>
          <a:lstStyle/>
          <a:p>
            <a:fld id="{F5D84845-C070-4B13-AB51-673874B90B7A}"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63</a:t>
            </a:fld>
            <a:endParaRPr lang="fr-FR" dirty="0"/>
          </a:p>
        </p:txBody>
      </p:sp>
    </p:spTree>
    <p:extLst>
      <p:ext uri="{BB962C8B-B14F-4D97-AF65-F5344CB8AC3E}">
        <p14:creationId xmlns:p14="http://schemas.microsoft.com/office/powerpoint/2010/main" val="157333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Qu’est-ce que l’asynchronisme ?</a:t>
            </a:r>
          </a:p>
        </p:txBody>
      </p:sp>
      <p:sp>
        <p:nvSpPr>
          <p:cNvPr id="3" name="Espace réservé du contenu 2"/>
          <p:cNvSpPr>
            <a:spLocks noGrp="1"/>
          </p:cNvSpPr>
          <p:nvPr>
            <p:ph idx="1"/>
          </p:nvPr>
        </p:nvSpPr>
        <p:spPr>
          <a:xfrm>
            <a:off x="457200" y="1600200"/>
            <a:ext cx="8147248" cy="4876800"/>
          </a:xfrm>
        </p:spPr>
        <p:txBody>
          <a:bodyPr>
            <a:normAutofit/>
          </a:bodyPr>
          <a:lstStyle/>
          <a:p>
            <a:pPr marL="0" indent="0">
              <a:buNone/>
            </a:pPr>
            <a:r>
              <a:rPr lang="fr-FR" sz="2000" dirty="0"/>
              <a:t>JavaScript est exécuté dans un </a:t>
            </a:r>
            <a:r>
              <a:rPr lang="fr-FR" sz="2000" b="1" dirty="0"/>
              <a:t>environnement mono-thread </a:t>
            </a:r>
            <a:br>
              <a:rPr lang="fr-FR" sz="2000" b="1" dirty="0"/>
            </a:br>
            <a:r>
              <a:rPr lang="fr-FR" sz="1800" i="1" dirty="0">
                <a:solidFill>
                  <a:schemeClr val="bg1">
                    <a:lumMod val="50000"/>
                  </a:schemeClr>
                </a:solidFill>
              </a:rPr>
              <a:t>(le moteur n’interprète qu’une seule instruction à la fois.)</a:t>
            </a:r>
            <a:br>
              <a:rPr lang="fr-FR" sz="1800" i="1" dirty="0">
                <a:solidFill>
                  <a:schemeClr val="bg1">
                    <a:lumMod val="50000"/>
                  </a:schemeClr>
                </a:solidFill>
              </a:rPr>
            </a:br>
            <a:br>
              <a:rPr lang="fr-FR" sz="2000" dirty="0"/>
            </a:br>
            <a:r>
              <a:rPr lang="fr-FR" sz="2000" dirty="0"/>
              <a:t>Certaines instructions prennent du temps </a:t>
            </a:r>
            <a:r>
              <a:rPr lang="fr-FR" sz="2000" i="1" dirty="0"/>
              <a:t>(I/O, requêtes réseau…) </a:t>
            </a:r>
            <a:r>
              <a:rPr lang="fr-FR" sz="2000" dirty="0"/>
              <a:t>et ne doivent pas bloquer l’exécution du reste du programme. </a:t>
            </a:r>
            <a:br>
              <a:rPr lang="fr-FR" sz="2000" dirty="0"/>
            </a:br>
            <a:br>
              <a:rPr lang="fr-FR" sz="2000" dirty="0"/>
            </a:br>
            <a:r>
              <a:rPr lang="fr-FR" sz="2000" dirty="0"/>
              <a:t>On les rend alors </a:t>
            </a:r>
            <a:r>
              <a:rPr lang="fr-FR" sz="2000" b="1" dirty="0"/>
              <a:t>asynchrones</a:t>
            </a:r>
            <a:r>
              <a:rPr lang="fr-FR" sz="2000" dirty="0"/>
              <a:t>: elles déclarent un traitement à effectuer ultérieurement, après un délai défini ou non. </a:t>
            </a:r>
          </a:p>
          <a:p>
            <a:pPr marL="0" indent="0">
              <a:buNone/>
            </a:pPr>
            <a:r>
              <a:rPr lang="fr-FR" sz="2000" dirty="0"/>
              <a:t>Ces traitements futurs sont placés dans des </a:t>
            </a:r>
            <a:r>
              <a:rPr lang="fr-FR" sz="2000" b="1" dirty="0"/>
              <a:t>piles</a:t>
            </a:r>
            <a:r>
              <a:rPr lang="fr-FR" sz="2000" dirty="0"/>
              <a:t>, et le moteur décide du moment où dépiler les appels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64</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5085184"/>
            <a:ext cx="58388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28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a:t>
            </a:r>
          </a:p>
        </p:txBody>
      </p:sp>
      <p:sp>
        <p:nvSpPr>
          <p:cNvPr id="3" name="Espace réservé du contenu 2"/>
          <p:cNvSpPr>
            <a:spLocks noGrp="1"/>
          </p:cNvSpPr>
          <p:nvPr>
            <p:ph idx="1"/>
          </p:nvPr>
        </p:nvSpPr>
        <p:spPr/>
        <p:txBody>
          <a:bodyPr/>
          <a:lstStyle/>
          <a:p>
            <a:pPr marL="0" indent="0">
              <a:buNone/>
            </a:pPr>
            <a:r>
              <a:rPr lang="fr-FR" dirty="0"/>
              <a:t>L’interface la plus commune pour les instructions asynchrones est la </a:t>
            </a:r>
            <a:r>
              <a:rPr lang="fr-FR" b="1" dirty="0"/>
              <a:t>fonction de rappel </a:t>
            </a:r>
            <a:r>
              <a:rPr lang="fr-FR" dirty="0"/>
              <a:t>ou</a:t>
            </a:r>
            <a:r>
              <a:rPr lang="fr-FR" b="1" dirty="0"/>
              <a:t> callback.</a:t>
            </a:r>
          </a:p>
          <a:p>
            <a:pPr marL="0" indent="0">
              <a:buNone/>
            </a:pPr>
            <a:endParaRPr lang="fr-FR" b="1" dirty="0"/>
          </a:p>
          <a:p>
            <a:pPr marL="0" indent="0">
              <a:buNone/>
            </a:pPr>
            <a:r>
              <a:rPr lang="fr-FR" dirty="0"/>
              <a:t>Il s’agit de passer en paramètre de la fonction asynchrone une fonction qui sera appelée ultérieurement</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65</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82" y="4232498"/>
            <a:ext cx="70104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956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Publisher/</a:t>
            </a:r>
            <a:r>
              <a:rPr lang="fr-FR" dirty="0" err="1"/>
              <a:t>Subscriber</a:t>
            </a:r>
            <a:endParaRPr lang="fr-FR" dirty="0"/>
          </a:p>
        </p:txBody>
      </p:sp>
      <p:sp>
        <p:nvSpPr>
          <p:cNvPr id="3" name="Espace réservé du contenu 2"/>
          <p:cNvSpPr>
            <a:spLocks noGrp="1"/>
          </p:cNvSpPr>
          <p:nvPr>
            <p:ph idx="1"/>
          </p:nvPr>
        </p:nvSpPr>
        <p:spPr/>
        <p:txBody>
          <a:bodyPr/>
          <a:lstStyle/>
          <a:p>
            <a:pPr marL="0" indent="0">
              <a:buNone/>
            </a:pPr>
            <a:r>
              <a:rPr lang="fr-FR" dirty="0"/>
              <a:t>Ce modèle de communication asynchrone se base sur un principe de souscription à un flux d’événements</a:t>
            </a:r>
          </a:p>
          <a:p>
            <a:pPr marL="0" indent="0">
              <a:buNone/>
            </a:pPr>
            <a:r>
              <a:rPr lang="fr-FR" sz="2000" dirty="0" err="1">
                <a:latin typeface="Consolas" panose="020B0609020204030204" pitchFamily="49" charset="0"/>
                <a:cs typeface="Consolas" panose="020B0609020204030204" pitchFamily="49" charset="0"/>
              </a:rPr>
              <a:t>element.addEventListener</a:t>
            </a:r>
            <a:r>
              <a:rPr lang="fr-FR" dirty="0"/>
              <a:t> </a:t>
            </a:r>
            <a:r>
              <a:rPr lang="fr-FR" sz="2000" dirty="0"/>
              <a:t>est un exemple de pub/</a:t>
            </a:r>
            <a:r>
              <a:rPr lang="fr-FR" sz="2000" dirty="0" err="1"/>
              <a:t>sub</a:t>
            </a:r>
            <a:endParaRPr lang="fr-FR" sz="2000" dirty="0"/>
          </a:p>
          <a:p>
            <a:pPr marL="0" indent="0">
              <a:buNone/>
            </a:pPr>
            <a:endParaRPr lang="fr-FR" sz="2000" dirty="0"/>
          </a:p>
          <a:p>
            <a:pPr marL="0" indent="0">
              <a:buNone/>
            </a:pPr>
            <a:r>
              <a:rPr lang="fr-FR" sz="2000" dirty="0"/>
              <a:t>Un pub/</a:t>
            </a:r>
            <a:r>
              <a:rPr lang="fr-FR" sz="2000" dirty="0" err="1"/>
              <a:t>sub</a:t>
            </a:r>
            <a:r>
              <a:rPr lang="fr-FR" sz="2000" dirty="0"/>
              <a:t> est composé à minima de deux fonctions: souscription et émission, et garde en mémoire une liste de callbacks (les abonnés)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1" y="4318595"/>
            <a:ext cx="64674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12</a:t>
            </a:r>
          </a:p>
        </p:txBody>
      </p:sp>
    </p:spTree>
    <p:extLst>
      <p:ext uri="{BB962C8B-B14F-4D97-AF65-F5344CB8AC3E}">
        <p14:creationId xmlns:p14="http://schemas.microsoft.com/office/powerpoint/2010/main" val="2060485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callbacks</a:t>
            </a:r>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Les callbacks montrent leurs limites quand une série d’opérations asynchrones doit être chainée (exécutée l’une après l’autre).</a:t>
            </a:r>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pPr marL="0" indent="0">
              <a:buNone/>
            </a:pPr>
            <a:r>
              <a:rPr lang="fr-FR" sz="2000" dirty="0"/>
              <a:t>Une exception n’est pas remontée par un callback, c’est pourquoi les traitements d’erreur sont souvent gérés avec un deuxième argument au callback ou une deuxième fonction callback.</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67</a:t>
            </a:fld>
            <a:endParaRPr lang="fr-FR" dirty="0"/>
          </a:p>
        </p:txBody>
      </p:sp>
      <p:pic>
        <p:nvPicPr>
          <p:cNvPr id="6150" name="Picture 6" descr="RÃ©sultat de recherche d'images pour &quot;callbackhel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5055354" cy="28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58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Promises</a:t>
            </a:r>
          </a:p>
        </p:txBody>
      </p:sp>
      <p:sp>
        <p:nvSpPr>
          <p:cNvPr id="3" name="Espace réservé du contenu 2"/>
          <p:cNvSpPr>
            <a:spLocks noGrp="1"/>
          </p:cNvSpPr>
          <p:nvPr>
            <p:ph idx="1"/>
          </p:nvPr>
        </p:nvSpPr>
        <p:spPr/>
        <p:txBody>
          <a:bodyPr/>
          <a:lstStyle/>
          <a:p>
            <a:r>
              <a:rPr lang="fr-FR" sz="2000" dirty="0"/>
              <a:t>Les promesses (Promise) sont des objets utilisés pour faciliter la coordination d’opérations asynchrones.</a:t>
            </a:r>
            <a:br>
              <a:rPr lang="fr-FR" sz="2000" dirty="0"/>
            </a:br>
            <a:endParaRPr lang="fr-FR" sz="2000" dirty="0"/>
          </a:p>
          <a:p>
            <a:r>
              <a:rPr lang="fr-FR" sz="2000" dirty="0"/>
              <a:t>Une Promise représente la promesse d’une valeur dans le futur. </a:t>
            </a:r>
            <a:br>
              <a:rPr lang="fr-FR" sz="2000" dirty="0"/>
            </a:br>
            <a:r>
              <a:rPr lang="fr-FR" sz="2000" dirty="0"/>
              <a:t>Le délai n’est pas forcément prédictible, cette valeur peut être disponible presque immédiatement ou ne jamais arriver.</a:t>
            </a:r>
          </a:p>
          <a:p>
            <a:endParaRPr lang="fr-FR" sz="2000" dirty="0"/>
          </a:p>
          <a:p>
            <a:r>
              <a:rPr lang="fr-FR" sz="2000" dirty="0"/>
              <a:t>Une Promise est toujours dans un de ces 3 états:</a:t>
            </a:r>
          </a:p>
          <a:p>
            <a:pPr lvl="1"/>
            <a:r>
              <a:rPr lang="fr-FR" b="1" i="1" dirty="0" err="1"/>
              <a:t>pending</a:t>
            </a:r>
            <a:r>
              <a:rPr lang="fr-FR" dirty="0"/>
              <a:t>: état initial, en attente</a:t>
            </a:r>
          </a:p>
          <a:p>
            <a:pPr lvl="1"/>
            <a:r>
              <a:rPr lang="fr-FR" b="1" i="1" dirty="0" err="1"/>
              <a:t>fulfilled</a:t>
            </a:r>
            <a:r>
              <a:rPr lang="fr-FR" dirty="0"/>
              <a:t>: la promesse a été résolue, l’opération a réussi</a:t>
            </a:r>
          </a:p>
          <a:p>
            <a:pPr lvl="1"/>
            <a:r>
              <a:rPr lang="fr-FR" b="1" i="1" dirty="0" err="1"/>
              <a:t>rejected</a:t>
            </a:r>
            <a:r>
              <a:rPr lang="fr-FR" dirty="0"/>
              <a:t>: la promesse a été rejetée suite à une erreur</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68</a:t>
            </a:fld>
            <a:endParaRPr lang="fr-FR" dirty="0"/>
          </a:p>
        </p:txBody>
      </p:sp>
    </p:spTree>
    <p:extLst>
      <p:ext uri="{BB962C8B-B14F-4D97-AF65-F5344CB8AC3E}">
        <p14:creationId xmlns:p14="http://schemas.microsoft.com/office/powerpoint/2010/main" val="3397852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 vs Promises</a:t>
            </a:r>
          </a:p>
        </p:txBody>
      </p:sp>
      <p:sp>
        <p:nvSpPr>
          <p:cNvPr id="3" name="Espace réservé du contenu 2"/>
          <p:cNvSpPr>
            <a:spLocks noGrp="1"/>
          </p:cNvSpPr>
          <p:nvPr>
            <p:ph idx="1"/>
          </p:nvPr>
        </p:nvSpPr>
        <p:spPr/>
        <p:txBody>
          <a:bodyPr/>
          <a:lstStyle/>
          <a:p>
            <a:r>
              <a:rPr lang="fr-FR" dirty="0"/>
              <a:t>Callbacks</a:t>
            </a:r>
          </a:p>
          <a:p>
            <a:endParaRPr lang="fr-FR" dirty="0"/>
          </a:p>
          <a:p>
            <a:endParaRPr lang="fr-FR" dirty="0"/>
          </a:p>
          <a:p>
            <a:endParaRPr lang="fr-FR" dirty="0"/>
          </a:p>
          <a:p>
            <a:endParaRPr lang="fr-FR" dirty="0"/>
          </a:p>
          <a:p>
            <a:endParaRPr lang="fr-FR" dirty="0"/>
          </a:p>
          <a:p>
            <a:r>
              <a:rPr lang="fr-FR" dirty="0"/>
              <a:t>Promises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484784"/>
            <a:ext cx="58959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789040"/>
            <a:ext cx="59055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vers le bas 6"/>
          <p:cNvSpPr/>
          <p:nvPr/>
        </p:nvSpPr>
        <p:spPr>
          <a:xfrm>
            <a:off x="5750272" y="3284984"/>
            <a:ext cx="36046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96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a:t>
            </a:r>
            <a:r>
              <a:rPr lang="fr-FR" dirty="0" err="1"/>
              <a:t>Map</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678080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440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Création d’une Promise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70</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556792"/>
            <a:ext cx="5950991" cy="2107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990233"/>
            <a:ext cx="6948984" cy="2679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13</a:t>
            </a:r>
          </a:p>
        </p:txBody>
      </p:sp>
    </p:spTree>
    <p:extLst>
      <p:ext uri="{BB962C8B-B14F-4D97-AF65-F5344CB8AC3E}">
        <p14:creationId xmlns:p14="http://schemas.microsoft.com/office/powerpoint/2010/main" val="166921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Autres méthodes de création de Promise</a:t>
            </a:r>
          </a:p>
        </p:txBody>
      </p:sp>
      <p:sp>
        <p:nvSpPr>
          <p:cNvPr id="3" name="Espace réservé du contenu 2"/>
          <p:cNvSpPr>
            <a:spLocks noGrp="1"/>
          </p:cNvSpPr>
          <p:nvPr>
            <p:ph idx="1"/>
          </p:nvPr>
        </p:nvSpPr>
        <p:spPr>
          <a:xfrm>
            <a:off x="467544" y="1484784"/>
            <a:ext cx="8229600" cy="4876800"/>
          </a:xfrm>
        </p:spPr>
        <p:txBody>
          <a:bodyPr>
            <a:normAutofit/>
          </a:bodyPr>
          <a:lstStyle/>
          <a:p>
            <a:r>
              <a:rPr lang="fr-FR" dirty="0" err="1">
                <a:latin typeface="Consolas" panose="020B0609020204030204" pitchFamily="49" charset="0"/>
                <a:cs typeface="Consolas" panose="020B0609020204030204" pitchFamily="49" charset="0"/>
              </a:rPr>
              <a:t>Promise.resolve</a:t>
            </a:r>
            <a:r>
              <a:rPr lang="fr-FR" dirty="0">
                <a:latin typeface="Consolas" panose="020B0609020204030204" pitchFamily="49" charset="0"/>
                <a:cs typeface="Consolas" panose="020B0609020204030204" pitchFamily="49" charset="0"/>
              </a:rPr>
              <a:t>(val)</a:t>
            </a:r>
          </a:p>
          <a:p>
            <a:r>
              <a:rPr lang="fr-FR" dirty="0" err="1">
                <a:latin typeface="Consolas" panose="020B0609020204030204" pitchFamily="49" charset="0"/>
                <a:cs typeface="Consolas" panose="020B0609020204030204" pitchFamily="49" charset="0"/>
              </a:rPr>
              <a:t>Promise.reject</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err</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2000" dirty="0">
                <a:solidFill>
                  <a:schemeClr val="bg1">
                    <a:lumMod val="50000"/>
                  </a:schemeClr>
                </a:solidFill>
                <a:cs typeface="Consolas" panose="020B0609020204030204" pitchFamily="49" charset="0"/>
              </a:rPr>
              <a:t>crée une promesse immédiatement résolue/rejetée avec telle valeur</a:t>
            </a:r>
            <a:br>
              <a:rPr lang="fr-FR" sz="2000" dirty="0">
                <a:solidFill>
                  <a:schemeClr val="bg1">
                    <a:lumMod val="50000"/>
                  </a:schemeClr>
                </a:solidFill>
                <a:cs typeface="Consolas" panose="020B0609020204030204" pitchFamily="49" charset="0"/>
              </a:rPr>
            </a:br>
            <a:endParaRPr lang="fr-FR" dirty="0">
              <a:solidFill>
                <a:schemeClr val="bg1">
                  <a:lumMod val="50000"/>
                </a:schemeClr>
              </a:solidFill>
              <a:cs typeface="Consolas" panose="020B0609020204030204" pitchFamily="49" charset="0"/>
            </a:endParaRPr>
          </a:p>
          <a:p>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promise1, promise2, promise3 ])</a:t>
            </a:r>
            <a:br>
              <a:rPr lang="fr-FR" dirty="0">
                <a:latin typeface="Consolas" panose="020B0609020204030204" pitchFamily="49" charset="0"/>
                <a:cs typeface="Consolas" panose="020B0609020204030204" pitchFamily="49" charset="0"/>
              </a:rPr>
            </a:br>
            <a:r>
              <a:rPr lang="fr-FR" sz="1600" dirty="0">
                <a:solidFill>
                  <a:schemeClr val="bg1">
                    <a:lumMod val="50000"/>
                  </a:schemeClr>
                </a:solidFill>
                <a:cs typeface="Consolas" panose="020B0609020204030204" pitchFamily="49" charset="0"/>
              </a:rPr>
              <a:t>crée une promesse résolue quand toutes les promesses en arguments sont résolues</a:t>
            </a:r>
            <a:br>
              <a:rPr lang="fr-FR" sz="1600" dirty="0">
                <a:solidFill>
                  <a:schemeClr val="bg1">
                    <a:lumMod val="50000"/>
                  </a:schemeClr>
                </a:solidFill>
                <a:cs typeface="Consolas" panose="020B0609020204030204" pitchFamily="49" charset="0"/>
              </a:rPr>
            </a:br>
            <a:r>
              <a:rPr lang="fr-FR" dirty="0" err="1">
                <a:latin typeface="Consolas" panose="020B0609020204030204" pitchFamily="49" charset="0"/>
                <a:cs typeface="Consolas" panose="020B0609020204030204" pitchFamily="49" charset="0"/>
              </a:rPr>
              <a:t>Promise.race</a:t>
            </a:r>
            <a:r>
              <a:rPr lang="fr-FR" dirty="0">
                <a:latin typeface="Consolas" panose="020B0609020204030204" pitchFamily="49" charset="0"/>
                <a:cs typeface="Consolas" panose="020B0609020204030204" pitchFamily="49" charset="0"/>
              </a:rPr>
              <a:t>([ promise1, promise2, promise3 ])</a:t>
            </a:r>
          </a:p>
          <a:p>
            <a:pPr marL="0" indent="0">
              <a:buNone/>
            </a:pPr>
            <a:r>
              <a:rPr lang="fr-FR" sz="1600" dirty="0">
                <a:solidFill>
                  <a:schemeClr val="bg1">
                    <a:lumMod val="50000"/>
                  </a:schemeClr>
                </a:solidFill>
                <a:cs typeface="Consolas" panose="020B0609020204030204" pitchFamily="49" charset="0"/>
              </a:rPr>
              <a:t>   crée une promesse résolue dès que l’une des promesses en argument est résolue</a:t>
            </a:r>
            <a:endParaRPr lang="fr-FR" sz="1600" dirty="0">
              <a:latin typeface="Consolas" panose="020B0609020204030204" pitchFamily="49" charset="0"/>
              <a:cs typeface="Consolas" panose="020B0609020204030204" pitchFamily="49" charset="0"/>
            </a:endParaRPr>
          </a:p>
          <a:p>
            <a:pPr marL="0" indent="0">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3385"/>
            <a:ext cx="7621587"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49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Chaînage et parallélisme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72</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627697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7" y="3573016"/>
            <a:ext cx="68961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5039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Traitement d’erreurs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73</a:t>
            </a:fld>
            <a:endParaRPr lang="fr-FR" dirty="0"/>
          </a:p>
        </p:txBody>
      </p:sp>
      <p:sp>
        <p:nvSpPr>
          <p:cNvPr id="3" name="ZoneTexte 2"/>
          <p:cNvSpPr txBox="1"/>
          <p:nvPr/>
        </p:nvSpPr>
        <p:spPr>
          <a:xfrm>
            <a:off x="539552" y="4509120"/>
            <a:ext cx="7992888" cy="646331"/>
          </a:xfrm>
          <a:prstGeom prst="rect">
            <a:avLst/>
          </a:prstGeom>
          <a:noFill/>
        </p:spPr>
        <p:txBody>
          <a:bodyPr wrap="square" rtlCol="0">
            <a:spAutoFit/>
          </a:bodyPr>
          <a:lstStyle/>
          <a:p>
            <a:r>
              <a:rPr lang="fr-FR" dirty="0" err="1">
                <a:latin typeface="Consolas" panose="020B0609020204030204" pitchFamily="49" charset="0"/>
                <a:cs typeface="Consolas" panose="020B0609020204030204" pitchFamily="49" charset="0"/>
              </a:rPr>
              <a:t>then</a:t>
            </a:r>
            <a:r>
              <a:rPr lang="fr-FR" dirty="0">
                <a:latin typeface="Consolas" panose="020B0609020204030204" pitchFamily="49" charset="0"/>
                <a:cs typeface="Consolas" panose="020B0609020204030204" pitchFamily="49" charset="0"/>
              </a:rPr>
              <a:t>() </a:t>
            </a:r>
            <a:r>
              <a:rPr lang="fr-FR" dirty="0"/>
              <a:t>et </a:t>
            </a:r>
            <a:r>
              <a:rPr lang="fr-FR" dirty="0">
                <a:latin typeface="Consolas" panose="020B0609020204030204" pitchFamily="49" charset="0"/>
                <a:cs typeface="Consolas" panose="020B0609020204030204" pitchFamily="49" charset="0"/>
              </a:rPr>
              <a:t>catch()</a:t>
            </a:r>
            <a:r>
              <a:rPr lang="fr-FR" dirty="0"/>
              <a:t> peuvent se chaîner dans n’importe quel ordre</a:t>
            </a:r>
          </a:p>
          <a:p>
            <a:r>
              <a:rPr lang="fr-FR" dirty="0"/>
              <a:t>Cela permet des traitements d’erreurs intermédiaires</a:t>
            </a:r>
          </a:p>
        </p:txBody>
      </p:sp>
      <p:sp>
        <p:nvSpPr>
          <p:cNvPr id="8" name="ZoneTexte 7"/>
          <p:cNvSpPr txBox="1"/>
          <p:nvPr/>
        </p:nvSpPr>
        <p:spPr>
          <a:xfrm>
            <a:off x="287524" y="5812710"/>
            <a:ext cx="849694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t>Recommandé:</a:t>
            </a:r>
            <a:r>
              <a:rPr lang="fr-FR" b="1" dirty="0"/>
              <a:t> </a:t>
            </a:r>
            <a:r>
              <a:rPr lang="fr-FR" dirty="0"/>
              <a:t>traiter les erreurs au plus bas niveau possible, et toujours mettre un </a:t>
            </a:r>
            <a:r>
              <a:rPr lang="fr-FR" dirty="0">
                <a:latin typeface="Consolas" panose="020B0609020204030204" pitchFamily="49" charset="0"/>
                <a:cs typeface="Consolas" panose="020B0609020204030204" pitchFamily="49" charset="0"/>
              </a:rPr>
              <a:t>catch()</a:t>
            </a:r>
            <a:r>
              <a:rPr lang="fr-FR" dirty="0"/>
              <a:t> au plus haut niveau pour traiter les erreurs non capturées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6849100" cy="2836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067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async</a:t>
            </a:r>
            <a:r>
              <a:rPr lang="fr-FR" dirty="0"/>
              <a:t> / </a:t>
            </a:r>
            <a:r>
              <a:rPr lang="fr-FR" dirty="0" err="1"/>
              <a:t>await</a:t>
            </a:r>
            <a:r>
              <a:rPr lang="fr-FR" dirty="0"/>
              <a:t> (ES2017)</a:t>
            </a:r>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fonctions préfixées de l’opérateur </a:t>
            </a:r>
            <a:r>
              <a:rPr lang="fr-FR" b="1" dirty="0" err="1">
                <a:latin typeface="Consolas" panose="020B0609020204030204" pitchFamily="49" charset="0"/>
                <a:cs typeface="Consolas" panose="020B0609020204030204" pitchFamily="49" charset="0"/>
              </a:rPr>
              <a:t>async</a:t>
            </a:r>
            <a:r>
              <a:rPr lang="fr-FR" dirty="0"/>
              <a:t> peuvent contenir des instructions </a:t>
            </a:r>
            <a:r>
              <a:rPr lang="fr-FR" b="1" dirty="0" err="1">
                <a:latin typeface="Consolas" panose="020B0609020204030204" pitchFamily="49" charset="0"/>
                <a:cs typeface="Consolas" panose="020B0609020204030204" pitchFamily="49" charset="0"/>
              </a:rPr>
              <a:t>await</a:t>
            </a:r>
            <a:endParaRPr lang="fr-FR" b="1" dirty="0">
              <a:latin typeface="Consolas" panose="020B0609020204030204" pitchFamily="49" charset="0"/>
              <a:cs typeface="Consolas" panose="020B0609020204030204" pitchFamily="49" charset="0"/>
            </a:endParaRPr>
          </a:p>
          <a:p>
            <a:pPr marL="0" indent="0">
              <a:buNone/>
            </a:pPr>
            <a:r>
              <a:rPr lang="fr-FR" dirty="0" err="1">
                <a:latin typeface="Consolas" panose="020B0609020204030204" pitchFamily="49" charset="0"/>
                <a:cs typeface="Consolas" panose="020B0609020204030204" pitchFamily="49" charset="0"/>
              </a:rPr>
              <a:t>await</a:t>
            </a:r>
            <a:r>
              <a:rPr lang="fr-FR" dirty="0"/>
              <a:t> met en pause l’exécution le temps que la promesse qui suit soit résolue.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30302"/>
            <a:ext cx="76676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430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async</a:t>
            </a:r>
            <a:r>
              <a:rPr lang="fr-FR" dirty="0"/>
              <a:t> / </a:t>
            </a:r>
            <a:r>
              <a:rPr lang="fr-FR" dirty="0" err="1"/>
              <a:t>await</a:t>
            </a:r>
            <a:r>
              <a:rPr lang="fr-FR" dirty="0"/>
              <a:t> : avantages, inconvénients</a:t>
            </a:r>
          </a:p>
        </p:txBody>
      </p:sp>
      <p:sp>
        <p:nvSpPr>
          <p:cNvPr id="3" name="Espace réservé du contenu 2"/>
          <p:cNvSpPr>
            <a:spLocks noGrp="1"/>
          </p:cNvSpPr>
          <p:nvPr>
            <p:ph idx="1"/>
          </p:nvPr>
        </p:nvSpPr>
        <p:spPr/>
        <p:txBody>
          <a:bodyPr/>
          <a:lstStyle/>
          <a:p>
            <a:r>
              <a:rPr lang="fr-FR" dirty="0"/>
              <a:t>Combine l’avantage de l’asynchronisme avec le confort d’écriture et de lecture d’un code synchrone</a:t>
            </a:r>
            <a:br>
              <a:rPr lang="fr-FR" dirty="0"/>
            </a:br>
            <a:endParaRPr lang="fr-FR" dirty="0"/>
          </a:p>
          <a:p>
            <a:r>
              <a:rPr lang="fr-FR" dirty="0"/>
              <a:t>Permet d’unifier la gestion des erreurs synchrones (exceptions) avec les cas de rejets de promesses</a:t>
            </a:r>
            <a:br>
              <a:rPr lang="fr-FR" dirty="0"/>
            </a:br>
            <a:endParaRPr lang="fr-FR" dirty="0"/>
          </a:p>
          <a:p>
            <a:r>
              <a:rPr lang="fr-FR" dirty="0"/>
              <a:t>N’encourage pas le développeur à paralléliser les opérations asynchrones, ce qui peut ralentir l’application</a:t>
            </a:r>
            <a:br>
              <a:rPr lang="fr-FR" dirty="0"/>
            </a:br>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75</a:t>
            </a:fld>
            <a:endParaRPr lang="fr-F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928937"/>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9" y="4077072"/>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ZoneTexte 9"/>
          <p:cNvSpPr txBox="1"/>
          <p:nvPr/>
        </p:nvSpPr>
        <p:spPr>
          <a:xfrm>
            <a:off x="2339752" y="6093296"/>
            <a:ext cx="626469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Pensez à </a:t>
            </a:r>
            <a:r>
              <a:rPr lang="fr-FR" dirty="0" err="1">
                <a:latin typeface="Consolas" panose="020B0609020204030204" pitchFamily="49" charset="0"/>
                <a:cs typeface="Consolas" panose="020B0609020204030204" pitchFamily="49" charset="0"/>
              </a:rPr>
              <a:t>await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 ])</a:t>
            </a:r>
            <a:r>
              <a:rPr lang="fr-FR" dirty="0"/>
              <a:t>, le combo gagnant</a:t>
            </a:r>
          </a:p>
        </p:txBody>
      </p:sp>
    </p:spTree>
    <p:extLst>
      <p:ext uri="{BB962C8B-B14F-4D97-AF65-F5344CB8AC3E}">
        <p14:creationId xmlns:p14="http://schemas.microsoft.com/office/powerpoint/2010/main" val="2846585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a:t>
            </a:r>
          </a:p>
        </p:txBody>
      </p:sp>
      <p:sp>
        <p:nvSpPr>
          <p:cNvPr id="3" name="Espace réservé du contenu 2"/>
          <p:cNvSpPr>
            <a:spLocks noGrp="1"/>
          </p:cNvSpPr>
          <p:nvPr>
            <p:ph idx="1"/>
          </p:nvPr>
        </p:nvSpPr>
        <p:spPr/>
        <p:txBody>
          <a:bodyPr/>
          <a:lstStyle/>
          <a:p>
            <a:pPr marL="0" indent="0">
              <a:buNone/>
            </a:pPr>
            <a:r>
              <a:rPr lang="fr-FR" dirty="0"/>
              <a:t>Un pattern à mi-chemin entre les Promise et le Pub/</a:t>
            </a:r>
            <a:r>
              <a:rPr lang="fr-FR" dirty="0" err="1"/>
              <a:t>Sub</a:t>
            </a:r>
            <a:r>
              <a:rPr lang="fr-FR" dirty="0"/>
              <a:t>:</a:t>
            </a:r>
          </a:p>
          <a:p>
            <a:pPr>
              <a:buFontTx/>
              <a:buChar char="-"/>
            </a:pPr>
            <a:r>
              <a:rPr lang="fr-FR" dirty="0"/>
              <a:t>Promesse pouvant être résolue en plusieurs temps</a:t>
            </a:r>
          </a:p>
          <a:p>
            <a:pPr>
              <a:buFontTx/>
              <a:buChar char="-"/>
            </a:pPr>
            <a:r>
              <a:rPr lang="fr-FR" dirty="0"/>
              <a:t>Event </a:t>
            </a:r>
            <a:r>
              <a:rPr lang="fr-FR" dirty="0" err="1"/>
              <a:t>emitter</a:t>
            </a:r>
            <a:r>
              <a:rPr lang="fr-FR" dirty="0"/>
              <a:t> avec un concept de complétion</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76</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40968"/>
            <a:ext cx="8936037"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67544" y="5768419"/>
            <a:ext cx="8352928" cy="646331"/>
          </a:xfrm>
          <a:prstGeom prst="rect">
            <a:avLst/>
          </a:prstGeom>
          <a:noFill/>
        </p:spPr>
        <p:txBody>
          <a:bodyPr wrap="square" rtlCol="0">
            <a:spAutoFit/>
          </a:bodyPr>
          <a:lstStyle/>
          <a:p>
            <a:r>
              <a:rPr lang="fr-FR" dirty="0"/>
              <a:t>Pas encore standardisé mais facilement programmable comme le Pub/</a:t>
            </a:r>
            <a:r>
              <a:rPr lang="fr-FR" dirty="0" err="1"/>
              <a:t>Sub</a:t>
            </a:r>
            <a:r>
              <a:rPr lang="fr-FR" dirty="0"/>
              <a:t>.</a:t>
            </a:r>
            <a:br>
              <a:rPr lang="fr-FR" dirty="0"/>
            </a:br>
            <a:r>
              <a:rPr lang="fr-FR" dirty="0"/>
              <a:t>C’est un des fondements de </a:t>
            </a:r>
            <a:r>
              <a:rPr lang="fr-FR" dirty="0" err="1"/>
              <a:t>ReactiveX</a:t>
            </a:r>
            <a:r>
              <a:rPr lang="fr-FR" dirty="0"/>
              <a:t> et de la programmation réactive.</a:t>
            </a:r>
          </a:p>
        </p:txBody>
      </p:sp>
    </p:spTree>
    <p:extLst>
      <p:ext uri="{BB962C8B-B14F-4D97-AF65-F5344CB8AC3E}">
        <p14:creationId xmlns:p14="http://schemas.microsoft.com/office/powerpoint/2010/main" val="4089339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 exemple d’API</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77</a:t>
            </a:fld>
            <a:endParaRPr lang="fr-FR" dirty="0"/>
          </a:p>
        </p:txBody>
      </p:sp>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14</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78442"/>
            <a:ext cx="7920880" cy="5262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021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Tasks</a:t>
            </a:r>
            <a:r>
              <a:rPr lang="fr-FR" dirty="0"/>
              <a:t>, </a:t>
            </a:r>
            <a:r>
              <a:rPr lang="fr-FR" dirty="0" err="1"/>
              <a:t>microtasks</a:t>
            </a:r>
            <a:r>
              <a:rPr lang="fr-FR" dirty="0"/>
              <a:t>, boucle d’événements</a:t>
            </a:r>
          </a:p>
        </p:txBody>
      </p:sp>
      <p:sp>
        <p:nvSpPr>
          <p:cNvPr id="3" name="Espace réservé du contenu 2"/>
          <p:cNvSpPr>
            <a:spLocks noGrp="1"/>
          </p:cNvSpPr>
          <p:nvPr>
            <p:ph idx="1"/>
          </p:nvPr>
        </p:nvSpPr>
        <p:spPr/>
        <p:txBody>
          <a:bodyPr/>
          <a:lstStyle/>
          <a:p>
            <a:r>
              <a:rPr lang="fr-FR" dirty="0"/>
              <a:t>La boucle d’événements (</a:t>
            </a:r>
            <a:r>
              <a:rPr lang="fr-FR" dirty="0" err="1"/>
              <a:t>event</a:t>
            </a:r>
            <a:r>
              <a:rPr lang="fr-FR" dirty="0"/>
              <a:t> </a:t>
            </a:r>
            <a:r>
              <a:rPr lang="fr-FR" dirty="0" err="1"/>
              <a:t>loop</a:t>
            </a:r>
            <a:r>
              <a:rPr lang="fr-FR" dirty="0"/>
              <a:t>) est le mécanisme qui dépile régulièrement les appels asynchrones. </a:t>
            </a:r>
          </a:p>
          <a:p>
            <a:pPr marL="0" indent="0">
              <a:buNone/>
            </a:pPr>
            <a:r>
              <a:rPr lang="fr-FR" sz="2000" dirty="0"/>
              <a:t>Entre chaque itération de la boucle, le navigateur refait le rendu de la page et traite les événements utilisateur (clic, scroll etc.)</a:t>
            </a:r>
          </a:p>
          <a:p>
            <a:pPr marL="0" indent="0">
              <a:buNone/>
            </a:pPr>
            <a:endParaRPr lang="fr-FR" sz="2000" dirty="0"/>
          </a:p>
          <a:p>
            <a:r>
              <a:rPr lang="fr-FR" sz="2000" dirty="0"/>
              <a:t>Les moteurs JS modernes stockent les appels asynchrones dans deux piles:</a:t>
            </a:r>
          </a:p>
          <a:p>
            <a:pPr lvl="1"/>
            <a:r>
              <a:rPr lang="fr-FR" dirty="0"/>
              <a:t>les </a:t>
            </a:r>
            <a:r>
              <a:rPr lang="fr-FR" b="1" dirty="0" err="1"/>
              <a:t>tasks</a:t>
            </a:r>
            <a:r>
              <a:rPr lang="fr-FR" dirty="0"/>
              <a:t>, dépilées à la fin de chaque boucle d’événements</a:t>
            </a:r>
            <a:br>
              <a:rPr lang="fr-FR" dirty="0"/>
            </a:br>
            <a:r>
              <a:rPr lang="fr-FR" i="1" dirty="0"/>
              <a:t>(exemples: </a:t>
            </a:r>
            <a:r>
              <a:rPr lang="fr-FR" i="1" dirty="0" err="1">
                <a:latin typeface="Consolas" panose="020B0609020204030204" pitchFamily="49" charset="0"/>
                <a:cs typeface="Consolas" panose="020B0609020204030204" pitchFamily="49" charset="0"/>
              </a:rPr>
              <a:t>setTimeout</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setInterval</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fetch</a:t>
            </a:r>
            <a:r>
              <a:rPr lang="fr-FR" i="1" dirty="0"/>
              <a:t>)</a:t>
            </a:r>
            <a:br>
              <a:rPr lang="fr-FR" dirty="0"/>
            </a:br>
            <a:endParaRPr lang="fr-FR" dirty="0"/>
          </a:p>
          <a:p>
            <a:pPr lvl="1"/>
            <a:r>
              <a:rPr lang="fr-FR" dirty="0"/>
              <a:t>les </a:t>
            </a:r>
            <a:r>
              <a:rPr lang="fr-FR" b="1" dirty="0" err="1"/>
              <a:t>microtasks</a:t>
            </a:r>
            <a:r>
              <a:rPr lang="fr-FR" dirty="0"/>
              <a:t>, dépilées à la fin de chaque </a:t>
            </a:r>
            <a:r>
              <a:rPr lang="fr-FR" dirty="0" err="1"/>
              <a:t>task</a:t>
            </a:r>
            <a:br>
              <a:rPr lang="fr-FR" dirty="0"/>
            </a:br>
            <a:r>
              <a:rPr lang="fr-FR" i="1" dirty="0"/>
              <a:t>(exemples: </a:t>
            </a:r>
            <a:r>
              <a:rPr lang="fr-FR" i="1" dirty="0" err="1">
                <a:latin typeface="Consolas" panose="020B0609020204030204" pitchFamily="49" charset="0"/>
                <a:cs typeface="Consolas" panose="020B0609020204030204" pitchFamily="49" charset="0"/>
              </a:rPr>
              <a:t>promise.then</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process.nextTick</a:t>
            </a:r>
            <a:r>
              <a:rPr lang="fr-FR" i="1"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78</a:t>
            </a:fld>
            <a:endParaRPr lang="fr-FR" dirty="0"/>
          </a:p>
        </p:txBody>
      </p:sp>
    </p:spTree>
    <p:extLst>
      <p:ext uri="{BB962C8B-B14F-4D97-AF65-F5344CB8AC3E}">
        <p14:creationId xmlns:p14="http://schemas.microsoft.com/office/powerpoint/2010/main" val="145495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la boucle d’événements</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buNone/>
            </a:pPr>
            <a:r>
              <a:rPr lang="fr-FR" dirty="0"/>
              <a:t>Parfois, vous devrez attendre la boucle d’événements pour :</a:t>
            </a:r>
          </a:p>
          <a:p>
            <a:pPr>
              <a:buFontTx/>
              <a:buChar char="-"/>
            </a:pPr>
            <a:r>
              <a:rPr lang="fr-FR" dirty="0"/>
              <a:t>que le DOM soit mis à jour pour une autre opération</a:t>
            </a:r>
          </a:p>
          <a:p>
            <a:pPr>
              <a:buFontTx/>
              <a:buChar char="-"/>
            </a:pPr>
            <a:r>
              <a:rPr lang="fr-FR" dirty="0"/>
              <a:t>libérer le thread itérativement pendant un calcul lourd</a:t>
            </a:r>
          </a:p>
          <a:p>
            <a:pPr>
              <a:buFontTx/>
              <a:buChar char="-"/>
            </a:pPr>
            <a:endParaRPr lang="fr-FR" dirty="0"/>
          </a:p>
          <a:p>
            <a:pPr marL="0" indent="0">
              <a:buNone/>
            </a:pPr>
            <a:r>
              <a:rPr lang="fr-FR" dirty="0"/>
              <a:t>Il vous faut alors créer une </a:t>
            </a:r>
            <a:r>
              <a:rPr lang="fr-FR" dirty="0" err="1"/>
              <a:t>task</a:t>
            </a:r>
            <a:r>
              <a:rPr lang="fr-FR" dirty="0"/>
              <a:t> pour votre callback :</a:t>
            </a:r>
          </a:p>
          <a:p>
            <a:r>
              <a:rPr lang="fr-FR" dirty="0" err="1">
                <a:latin typeface="Consolas" panose="020B0609020204030204" pitchFamily="49" charset="0"/>
                <a:cs typeface="Consolas" panose="020B0609020204030204" pitchFamily="49" charset="0"/>
              </a:rPr>
              <a:t>setTimeout</a:t>
            </a:r>
            <a:r>
              <a:rPr lang="fr-FR" dirty="0">
                <a:latin typeface="Consolas" panose="020B0609020204030204" pitchFamily="49" charset="0"/>
                <a:cs typeface="Consolas" panose="020B0609020204030204" pitchFamily="49" charset="0"/>
              </a:rPr>
              <a:t>(callback, </a:t>
            </a:r>
            <a:r>
              <a:rPr lang="fr-FR" dirty="0" err="1">
                <a:latin typeface="Consolas" panose="020B0609020204030204" pitchFamily="49" charset="0"/>
                <a:cs typeface="Consolas" panose="020B0609020204030204" pitchFamily="49" charset="0"/>
              </a:rPr>
              <a:t>delai</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avec un délai à zéro pour minimiser le temps d’attente</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requestAnimationFrame</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destiné à des fins d’animation (optimisation des FPS)</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requestIdleCallback</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lorsque le CPU n’est pas fortement sollicité </a:t>
            </a:r>
            <a:r>
              <a:rPr lang="fr-FR" sz="1800" dirty="0">
                <a:solidFill>
                  <a:srgbClr val="FF0000"/>
                </a:solidFill>
                <a:cs typeface="Consolas" panose="020B0609020204030204" pitchFamily="49" charset="0"/>
              </a:rPr>
              <a:t>(non standard)</a:t>
            </a:r>
            <a:endParaRPr lang="fr-FR" sz="1800" dirty="0">
              <a:solidFill>
                <a:srgbClr val="FF0000"/>
              </a:solidFill>
              <a:latin typeface="Consolas" panose="020B0609020204030204" pitchFamily="49" charset="0"/>
              <a:cs typeface="Consolas" panose="020B0609020204030204" pitchFamily="49" charset="0"/>
            </a:endParaRPr>
          </a:p>
          <a:p>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79</a:t>
            </a:fld>
            <a:endParaRPr lang="fr-FR" dirty="0"/>
          </a:p>
        </p:txBody>
      </p:sp>
    </p:spTree>
    <p:extLst>
      <p:ext uri="{BB962C8B-B14F-4D97-AF65-F5344CB8AC3E}">
        <p14:creationId xmlns:p14="http://schemas.microsoft.com/office/powerpoint/2010/main" val="266117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Set</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44291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590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80</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sp>
        <p:nvSpPr>
          <p:cNvPr id="8" name="Titre 1"/>
          <p:cNvSpPr txBox="1">
            <a:spLocks/>
          </p:cNvSpPr>
          <p:nvPr/>
        </p:nvSpPr>
        <p:spPr>
          <a:xfrm>
            <a:off x="467544" y="54868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Gérer la boucle d’événements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81150"/>
            <a:ext cx="70866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a:spLocks noGrp="1"/>
          </p:cNvSpPr>
          <p:nvPr>
            <p:ph idx="1"/>
          </p:nvPr>
        </p:nvSpPr>
        <p:spPr>
          <a:xfrm>
            <a:off x="467544" y="4509120"/>
            <a:ext cx="8352928" cy="2160240"/>
          </a:xfrm>
        </p:spPr>
        <p:txBody>
          <a:bodyPr>
            <a:normAutofit/>
          </a:bodyPr>
          <a:lstStyle/>
          <a:p>
            <a:pPr marL="0" indent="0" algn="ctr">
              <a:buNone/>
            </a:pPr>
            <a:r>
              <a:rPr lang="fr-FR" sz="3600" b="1" dirty="0">
                <a:cs typeface="Consolas" panose="020B0609020204030204" pitchFamily="49" charset="0"/>
              </a:rPr>
              <a:t>5 – 2 – 1 – 4 – 3 </a:t>
            </a:r>
          </a:p>
        </p:txBody>
      </p:sp>
      <p:sp>
        <p:nvSpPr>
          <p:cNvPr id="9" name="Accolade fermante 8"/>
          <p:cNvSpPr/>
          <p:nvPr/>
        </p:nvSpPr>
        <p:spPr>
          <a:xfrm rot="5400000">
            <a:off x="5189356" y="4386642"/>
            <a:ext cx="360040" cy="176419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Rectangle 10"/>
          <p:cNvSpPr/>
          <p:nvPr/>
        </p:nvSpPr>
        <p:spPr>
          <a:xfrm>
            <a:off x="3693276" y="5582898"/>
            <a:ext cx="3916457" cy="646331"/>
          </a:xfrm>
          <a:prstGeom prst="rect">
            <a:avLst/>
          </a:prstGeom>
        </p:spPr>
        <p:txBody>
          <a:bodyPr wrap="none">
            <a:spAutoFit/>
          </a:bodyPr>
          <a:lstStyle/>
          <a:p>
            <a:r>
              <a:rPr lang="fr-FR" dirty="0">
                <a:cs typeface="Consolas" panose="020B0609020204030204" pitchFamily="49" charset="0"/>
              </a:rPr>
              <a:t>variable selon l’activité CPU,</a:t>
            </a:r>
          </a:p>
          <a:p>
            <a:r>
              <a:rPr lang="fr-FR" dirty="0">
                <a:cs typeface="Consolas" panose="020B0609020204030204" pitchFamily="49" charset="0"/>
              </a:rPr>
              <a:t>mais ceci est l’ordre le plus probable</a:t>
            </a:r>
            <a:endParaRPr lang="fr-FR" dirty="0"/>
          </a:p>
        </p:txBody>
      </p:sp>
      <p:sp>
        <p:nvSpPr>
          <p:cNvPr id="12" name="ZoneTexte 11"/>
          <p:cNvSpPr txBox="1"/>
          <p:nvPr/>
        </p:nvSpPr>
        <p:spPr>
          <a:xfrm>
            <a:off x="485748" y="4029345"/>
            <a:ext cx="5328592" cy="400110"/>
          </a:xfrm>
          <a:prstGeom prst="rect">
            <a:avLst/>
          </a:prstGeom>
          <a:noFill/>
        </p:spPr>
        <p:txBody>
          <a:bodyPr wrap="square" rtlCol="0">
            <a:spAutoFit/>
          </a:bodyPr>
          <a:lstStyle/>
          <a:p>
            <a:r>
              <a:rPr lang="fr-FR" sz="2000" dirty="0">
                <a:cs typeface="Consolas" panose="020B0609020204030204" pitchFamily="49" charset="0"/>
              </a:rPr>
              <a:t>Dans quel ordre s’affichent les logs ?</a:t>
            </a:r>
          </a:p>
        </p:txBody>
      </p:sp>
    </p:spTree>
    <p:extLst>
      <p:ext uri="{BB962C8B-B14F-4D97-AF65-F5344CB8AC3E}">
        <p14:creationId xmlns:p14="http://schemas.microsoft.com/office/powerpoint/2010/main" val="38386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orientée objet</a:t>
            </a:r>
          </a:p>
        </p:txBody>
      </p:sp>
      <p:sp>
        <p:nvSpPr>
          <p:cNvPr id="3" name="Sous-titre 2"/>
          <p:cNvSpPr>
            <a:spLocks noGrp="1"/>
          </p:cNvSpPr>
          <p:nvPr>
            <p:ph type="subTitle" idx="1"/>
          </p:nvPr>
        </p:nvSpPr>
        <p:spPr/>
        <p:txBody>
          <a:bodyPr/>
          <a:lstStyle/>
          <a:p>
            <a:r>
              <a:rPr lang="fr-FR" dirty="0"/>
              <a:t>Exos 15 à 19</a:t>
            </a:r>
          </a:p>
        </p:txBody>
      </p:sp>
      <p:sp>
        <p:nvSpPr>
          <p:cNvPr id="4" name="Espace réservé de la date 3"/>
          <p:cNvSpPr>
            <a:spLocks noGrp="1"/>
          </p:cNvSpPr>
          <p:nvPr>
            <p:ph type="dt" sz="half" idx="10"/>
          </p:nvPr>
        </p:nvSpPr>
        <p:spPr/>
        <p:txBody>
          <a:bodyPr/>
          <a:lstStyle/>
          <a:p>
            <a:fld id="{2E34E408-AAAF-493A-85F6-5D88E654601E}"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81</a:t>
            </a:fld>
            <a:endParaRPr lang="fr-FR" dirty="0"/>
          </a:p>
        </p:txBody>
      </p:sp>
    </p:spTree>
    <p:extLst>
      <p:ext uri="{BB962C8B-B14F-4D97-AF65-F5344CB8AC3E}">
        <p14:creationId xmlns:p14="http://schemas.microsoft.com/office/powerpoint/2010/main" val="3389678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normAutofit/>
          </a:bodyPr>
          <a:lstStyle/>
          <a:p>
            <a:r>
              <a:rPr lang="fr-FR" dirty="0"/>
              <a:t>Représenter un problème avec des éléments associables à des objets ou à des concepts matériels</a:t>
            </a:r>
          </a:p>
          <a:p>
            <a:r>
              <a:rPr lang="fr-FR" dirty="0"/>
              <a:t>Apporter plus de proximité avec la logique métier</a:t>
            </a:r>
          </a:p>
          <a:p>
            <a:r>
              <a:rPr lang="fr-FR" dirty="0"/>
              <a:t>Un objet contient son état interne et sa logique propre</a:t>
            </a:r>
          </a:p>
          <a:p>
            <a:endParaRPr lang="fr-FR" dirty="0"/>
          </a:p>
          <a:p>
            <a:pPr marL="0" indent="0">
              <a:buNone/>
            </a:pPr>
            <a:r>
              <a:rPr lang="fr-FR" i="1" u="sng" dirty="0"/>
              <a:t>Objectifs:</a:t>
            </a:r>
          </a:p>
          <a:p>
            <a:r>
              <a:rPr lang="fr-FR" dirty="0"/>
              <a:t>avoir un code plus intuitif, auto-descriptif</a:t>
            </a:r>
          </a:p>
          <a:p>
            <a:r>
              <a:rPr lang="fr-FR" dirty="0"/>
              <a:t>faciliter le travail en parallèle</a:t>
            </a:r>
          </a:p>
          <a:p>
            <a:r>
              <a:rPr lang="fr-FR" dirty="0"/>
              <a:t>faciliter le passage de la spécification au code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82</a:t>
            </a:fld>
            <a:endParaRPr lang="fr-FR" dirty="0"/>
          </a:p>
        </p:txBody>
      </p:sp>
    </p:spTree>
    <p:extLst>
      <p:ext uri="{BB962C8B-B14F-4D97-AF65-F5344CB8AC3E}">
        <p14:creationId xmlns:p14="http://schemas.microsoft.com/office/powerpoint/2010/main" val="301808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et prototypes</a:t>
            </a:r>
          </a:p>
        </p:txBody>
      </p:sp>
      <p:sp>
        <p:nvSpPr>
          <p:cNvPr id="3" name="Espace réservé du contenu 2"/>
          <p:cNvSpPr>
            <a:spLocks noGrp="1"/>
          </p:cNvSpPr>
          <p:nvPr>
            <p:ph idx="1"/>
          </p:nvPr>
        </p:nvSpPr>
        <p:spPr>
          <a:xfrm>
            <a:off x="457200" y="1600200"/>
            <a:ext cx="8435280" cy="4876800"/>
          </a:xfrm>
        </p:spPr>
        <p:txBody>
          <a:bodyPr>
            <a:normAutofit/>
          </a:bodyPr>
          <a:lstStyle/>
          <a:p>
            <a:r>
              <a:rPr lang="fr-FR" dirty="0"/>
              <a:t>Tout objet a une propriété interne privée appelée </a:t>
            </a:r>
            <a:r>
              <a:rPr lang="fr-FR" b="1" dirty="0"/>
              <a:t>prototype</a:t>
            </a:r>
          </a:p>
          <a:p>
            <a:r>
              <a:rPr lang="fr-FR" dirty="0"/>
              <a:t>N’importe quel objet peut être le prototype d’un ou plusieurs autres objets</a:t>
            </a:r>
          </a:p>
          <a:p>
            <a:endParaRPr lang="fr-FR" dirty="0"/>
          </a:p>
          <a:p>
            <a:r>
              <a:rPr lang="fr-FR" dirty="0"/>
              <a:t>On peut récupérer le prototype d’un objet via:</a:t>
            </a:r>
          </a:p>
          <a:p>
            <a:pPr marL="0" indent="0">
              <a:buNone/>
            </a:pPr>
            <a:br>
              <a:rPr lang="fr-FR" dirty="0"/>
            </a:br>
            <a:endParaRPr lang="fr-FR" dirty="0"/>
          </a:p>
          <a:p>
            <a:r>
              <a:rPr lang="fr-FR" dirty="0"/>
              <a:t>Ou réassigner dynamiquement le prototype via:</a:t>
            </a:r>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83</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90" y="5013176"/>
            <a:ext cx="50768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2771800" y="5949280"/>
            <a:ext cx="612068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La réassignation de prototype est rarement utilisée et difficile à optimiser par les moteurs JavaScript classiques.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717032"/>
            <a:ext cx="3683067" cy="38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513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 Prototype » ?</a:t>
            </a:r>
          </a:p>
        </p:txBody>
      </p:sp>
      <p:sp>
        <p:nvSpPr>
          <p:cNvPr id="3" name="Espace réservé du contenu 2"/>
          <p:cNvSpPr>
            <a:spLocks noGrp="1"/>
          </p:cNvSpPr>
          <p:nvPr>
            <p:ph idx="1"/>
          </p:nvPr>
        </p:nvSpPr>
        <p:spPr/>
        <p:txBody>
          <a:bodyPr>
            <a:normAutofit lnSpcReduction="10000"/>
          </a:bodyPr>
          <a:lstStyle/>
          <a:p>
            <a:r>
              <a:rPr lang="fr-FR" dirty="0"/>
              <a:t>En industrie, un prototype est un </a:t>
            </a:r>
            <a:r>
              <a:rPr lang="fr-FR" b="1" dirty="0"/>
              <a:t>objet physique réel</a:t>
            </a:r>
            <a:r>
              <a:rPr lang="fr-FR" dirty="0"/>
              <a:t>,</a:t>
            </a:r>
            <a:br>
              <a:rPr lang="fr-FR" dirty="0"/>
            </a:br>
            <a:r>
              <a:rPr lang="fr-FR" dirty="0"/>
              <a:t>sur lequel seront basés des objets produits en série. </a:t>
            </a:r>
          </a:p>
          <a:p>
            <a:pPr marL="0" indent="0">
              <a:buNone/>
            </a:pPr>
            <a:endParaRPr lang="fr-FR" dirty="0"/>
          </a:p>
          <a:p>
            <a:r>
              <a:rPr lang="fr-FR" dirty="0"/>
              <a:t>Sur la même analogie, une classe s’apparenterait plutôt à un </a:t>
            </a:r>
            <a:r>
              <a:rPr lang="fr-FR" b="1" dirty="0"/>
              <a:t>plan</a:t>
            </a:r>
            <a:r>
              <a:rPr lang="fr-FR" dirty="0"/>
              <a:t> </a:t>
            </a:r>
            <a:r>
              <a:rPr lang="fr-FR" b="1" dirty="0"/>
              <a:t>ou schéma à respecter</a:t>
            </a:r>
            <a:r>
              <a:rPr lang="fr-FR" dirty="0"/>
              <a:t>, de nature plus abstraite et qui ne peut pas se manipuler comme un objet.</a:t>
            </a:r>
          </a:p>
          <a:p>
            <a:endParaRPr lang="fr-FR" dirty="0"/>
          </a:p>
          <a:p>
            <a:r>
              <a:rPr lang="fr-FR" dirty="0"/>
              <a:t>Un prototype est pris pour exemple pour créer les objets produits, tandis qu’un objet produit peut être pris comme exemple pour l’implémentation d’une classe.</a:t>
            </a:r>
          </a:p>
          <a:p>
            <a:endParaRPr lang="fr-FR" dirty="0"/>
          </a:p>
          <a:p>
            <a:pPr marL="0" indent="0">
              <a:buNone/>
            </a:pPr>
            <a:r>
              <a:rPr lang="fr-FR" dirty="0"/>
              <a:t>Le choix de ce terme sert à illustrer ces différences.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84</a:t>
            </a:fld>
            <a:endParaRPr lang="fr-FR" dirty="0"/>
          </a:p>
        </p:txBody>
      </p:sp>
    </p:spTree>
    <p:extLst>
      <p:ext uri="{BB962C8B-B14F-4D97-AF65-F5344CB8AC3E}">
        <p14:creationId xmlns:p14="http://schemas.microsoft.com/office/powerpoint/2010/main" val="20552812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Délégation au prototype</a:t>
            </a:r>
          </a:p>
        </p:txBody>
      </p:sp>
      <p:sp>
        <p:nvSpPr>
          <p:cNvPr id="3" name="Espace réservé du contenu 2"/>
          <p:cNvSpPr>
            <a:spLocks noGrp="1"/>
          </p:cNvSpPr>
          <p:nvPr>
            <p:ph idx="1"/>
          </p:nvPr>
        </p:nvSpPr>
        <p:spPr>
          <a:xfrm>
            <a:off x="457200" y="1600200"/>
            <a:ext cx="8435280" cy="4876800"/>
          </a:xfrm>
        </p:spPr>
        <p:txBody>
          <a:bodyPr>
            <a:normAutofit/>
          </a:bodyPr>
          <a:lstStyle/>
          <a:p>
            <a:pPr marL="0" indent="0">
              <a:spcBef>
                <a:spcPts val="1200"/>
              </a:spcBef>
              <a:buNone/>
            </a:pPr>
            <a:r>
              <a:rPr lang="fr-FR" dirty="0"/>
              <a:t>Si pour </a:t>
            </a:r>
            <a:r>
              <a:rPr lang="fr-FR" dirty="0" err="1">
                <a:solidFill>
                  <a:srgbClr val="0070C0"/>
                </a:solidFill>
                <a:latin typeface="Consolas" panose="020B0609020204030204" pitchFamily="49" charset="0"/>
                <a:cs typeface="Consolas" panose="020B0609020204030204" pitchFamily="49" charset="0"/>
              </a:rPr>
              <a:t>objet</a:t>
            </a:r>
            <a:r>
              <a:rPr lang="fr-FR" dirty="0" err="1">
                <a:latin typeface="Consolas" panose="020B0609020204030204" pitchFamily="49" charset="0"/>
                <a:cs typeface="Consolas" panose="020B0609020204030204" pitchFamily="49" charset="0"/>
              </a:rPr>
              <a:t>.</a:t>
            </a:r>
            <a:r>
              <a:rPr lang="fr-FR" dirty="0" err="1">
                <a:solidFill>
                  <a:srgbClr val="00B050"/>
                </a:solidFill>
                <a:latin typeface="Consolas" panose="020B0609020204030204" pitchFamily="49" charset="0"/>
                <a:cs typeface="Consolas" panose="020B0609020204030204" pitchFamily="49" charset="0"/>
              </a:rPr>
              <a:t>prop</a:t>
            </a:r>
            <a:r>
              <a:rPr lang="fr-FR" dirty="0"/>
              <a:t>, la propriété </a:t>
            </a:r>
            <a:r>
              <a:rPr lang="fr-FR" dirty="0" err="1">
                <a:solidFill>
                  <a:srgbClr val="00B050"/>
                </a:solidFill>
                <a:latin typeface="Consolas" panose="020B0609020204030204" pitchFamily="49" charset="0"/>
                <a:cs typeface="Consolas" panose="020B0609020204030204" pitchFamily="49" charset="0"/>
              </a:rPr>
              <a:t>prop</a:t>
            </a:r>
            <a:r>
              <a:rPr lang="fr-FR" dirty="0"/>
              <a:t> n’est pas trouvée dans </a:t>
            </a:r>
            <a:r>
              <a:rPr lang="fr-FR" dirty="0">
                <a:solidFill>
                  <a:srgbClr val="0070C0"/>
                </a:solidFill>
                <a:latin typeface="Consolas" panose="020B0609020204030204" pitchFamily="49" charset="0"/>
                <a:cs typeface="Consolas" panose="020B0609020204030204" pitchFamily="49" charset="0"/>
              </a:rPr>
              <a:t>objet</a:t>
            </a:r>
            <a:r>
              <a:rPr lang="fr-FR" dirty="0"/>
              <a:t>, elle est recherchée dans le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t>, puis dans le </a:t>
            </a:r>
            <a:r>
              <a:rPr lang="fr-FR" dirty="0">
                <a:solidFill>
                  <a:srgbClr val="002060"/>
                </a:solidFill>
              </a:rPr>
              <a:t>prototype </a:t>
            </a:r>
            <a:r>
              <a:rPr lang="fr-FR" dirty="0"/>
              <a:t>du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solidFill>
                  <a:srgbClr val="0070C0"/>
                </a:solidFill>
              </a:rPr>
              <a:t> </a:t>
            </a:r>
            <a:r>
              <a:rPr lang="fr-FR" dirty="0"/>
              <a:t>etc…</a:t>
            </a:r>
          </a:p>
          <a:p>
            <a:pPr marL="0" indent="0">
              <a:spcBef>
                <a:spcPts val="1200"/>
              </a:spcBef>
              <a:buNone/>
            </a:pPr>
            <a:r>
              <a:rPr lang="fr-FR" dirty="0"/>
              <a:t>On parle de </a:t>
            </a:r>
            <a:r>
              <a:rPr lang="fr-FR" b="1" dirty="0"/>
              <a:t>délégation </a:t>
            </a:r>
            <a:r>
              <a:rPr lang="fr-FR" dirty="0"/>
              <a:t>et de chaîne de prototypes.</a:t>
            </a:r>
          </a:p>
          <a:p>
            <a:pPr marL="0" indent="0">
              <a:spcBef>
                <a:spcPts val="1200"/>
              </a:spcBef>
              <a:buNone/>
            </a:pPr>
            <a:r>
              <a:rPr lang="fr-FR" dirty="0"/>
              <a:t>Le prototype « racine » est </a:t>
            </a:r>
            <a:r>
              <a:rPr lang="fr-FR" dirty="0" err="1">
                <a:latin typeface="Consolas" panose="020B0609020204030204" pitchFamily="49" charset="0"/>
                <a:cs typeface="Consolas" panose="020B0609020204030204" pitchFamily="49" charset="0"/>
              </a:rPr>
              <a:t>Object.prototype</a:t>
            </a:r>
            <a:r>
              <a:rPr lang="fr-FR" dirty="0"/>
              <a:t>. </a:t>
            </a:r>
            <a:br>
              <a:rPr lang="fr-FR" dirty="0"/>
            </a:br>
            <a:r>
              <a:rPr lang="fr-FR" dirty="0"/>
              <a:t>Son prototype pointe vers </a:t>
            </a:r>
            <a:r>
              <a:rPr lang="fr-FR" dirty="0" err="1">
                <a:latin typeface="Consolas" panose="020B0609020204030204" pitchFamily="49" charset="0"/>
                <a:cs typeface="Consolas" panose="020B0609020204030204" pitchFamily="49" charset="0"/>
              </a:rPr>
              <a:t>null</a:t>
            </a:r>
            <a:r>
              <a:rPr lang="fr-FR"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509120"/>
            <a:ext cx="701227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578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liées aux prototypes</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00937"/>
            <a:ext cx="48672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6" y="4709247"/>
            <a:ext cx="392430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ccolade fermante 6"/>
          <p:cNvSpPr/>
          <p:nvPr/>
        </p:nvSpPr>
        <p:spPr>
          <a:xfrm>
            <a:off x="5076056" y="1900937"/>
            <a:ext cx="648072" cy="23622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1" name="Accolade fermante 10"/>
          <p:cNvSpPr/>
          <p:nvPr/>
        </p:nvSpPr>
        <p:spPr>
          <a:xfrm>
            <a:off x="5076056" y="4581128"/>
            <a:ext cx="648072" cy="79208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ZoneTexte 7"/>
          <p:cNvSpPr txBox="1"/>
          <p:nvPr/>
        </p:nvSpPr>
        <p:spPr>
          <a:xfrm>
            <a:off x="5580112" y="2710661"/>
            <a:ext cx="3024336" cy="646331"/>
          </a:xfrm>
          <a:prstGeom prst="rect">
            <a:avLst/>
          </a:prstGeom>
          <a:noFill/>
        </p:spPr>
        <p:txBody>
          <a:bodyPr wrap="square" rtlCol="0">
            <a:spAutoFit/>
          </a:bodyPr>
          <a:lstStyle/>
          <a:p>
            <a:pPr algn="ctr"/>
            <a:r>
              <a:rPr lang="fr-FR" dirty="0"/>
              <a:t>Méthodes du constructeur</a:t>
            </a:r>
            <a:br>
              <a:rPr lang="fr-FR" dirty="0"/>
            </a:br>
            <a:r>
              <a:rPr lang="fr-FR" dirty="0"/>
              <a:t>propriétés de </a:t>
            </a:r>
            <a:r>
              <a:rPr lang="fr-FR" dirty="0">
                <a:latin typeface="Consolas" panose="020B0609020204030204" pitchFamily="49" charset="0"/>
                <a:cs typeface="Consolas" panose="020B0609020204030204" pitchFamily="49" charset="0"/>
              </a:rPr>
              <a:t>Object</a:t>
            </a:r>
          </a:p>
        </p:txBody>
      </p:sp>
      <p:sp>
        <p:nvSpPr>
          <p:cNvPr id="13" name="ZoneTexte 12"/>
          <p:cNvSpPr txBox="1"/>
          <p:nvPr/>
        </p:nvSpPr>
        <p:spPr>
          <a:xfrm>
            <a:off x="5652120" y="4528569"/>
            <a:ext cx="2531862" cy="923330"/>
          </a:xfrm>
          <a:prstGeom prst="rect">
            <a:avLst/>
          </a:prstGeom>
          <a:noFill/>
        </p:spPr>
        <p:txBody>
          <a:bodyPr wrap="square" rtlCol="0">
            <a:spAutoFit/>
          </a:bodyPr>
          <a:lstStyle/>
          <a:p>
            <a:pPr algn="ctr"/>
            <a:r>
              <a:rPr lang="fr-FR" dirty="0"/>
              <a:t>Méthodes du prototype</a:t>
            </a:r>
            <a:br>
              <a:rPr lang="fr-FR" dirty="0"/>
            </a:br>
            <a:r>
              <a:rPr lang="fr-FR" dirty="0"/>
              <a:t>propriétés de </a:t>
            </a:r>
            <a:r>
              <a:rPr lang="fr-FR" dirty="0" err="1">
                <a:latin typeface="Consolas" panose="020B0609020204030204" pitchFamily="49" charset="0"/>
                <a:cs typeface="Consolas" panose="020B0609020204030204" pitchFamily="49" charset="0"/>
              </a:rPr>
              <a:t>Object.prototype</a:t>
            </a:r>
            <a:endParaRPr lang="fr-FR" dirty="0">
              <a:latin typeface="Consolas" panose="020B0609020204030204" pitchFamily="49" charset="0"/>
              <a:cs typeface="Consolas" panose="020B0609020204030204" pitchFamily="49" charset="0"/>
            </a:endParaRPr>
          </a:p>
        </p:txBody>
      </p:sp>
      <p:sp>
        <p:nvSpPr>
          <p:cNvPr id="14" name="ZoneTexte 13"/>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15</a:t>
            </a:r>
          </a:p>
        </p:txBody>
      </p:sp>
    </p:spTree>
    <p:extLst>
      <p:ext uri="{BB962C8B-B14F-4D97-AF65-F5344CB8AC3E}">
        <p14:creationId xmlns:p14="http://schemas.microsoft.com/office/powerpoint/2010/main" val="3365199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395536" y="1412776"/>
            <a:ext cx="8229600" cy="4997152"/>
          </a:xfrm>
        </p:spPr>
        <p:txBody>
          <a:bodyPr>
            <a:normAutofit/>
          </a:bodyPr>
          <a:lstStyle/>
          <a:p>
            <a:pPr marL="0" indent="0" algn="ctr">
              <a:buNone/>
            </a:pPr>
            <a:r>
              <a:rPr lang="fr-FR" sz="3200" b="1" dirty="0"/>
              <a:t>classes ≠ prototypes</a:t>
            </a:r>
          </a:p>
          <a:p>
            <a:pPr marL="0" indent="0">
              <a:buNone/>
            </a:pPr>
            <a:r>
              <a:rPr lang="fr-FR" sz="2000" dirty="0"/>
              <a:t>Il n’y a pas de classes en JavaScript, mais le mot est utilisé par abus de langage pour désigner un prototype et un constructeur associé. </a:t>
            </a:r>
            <a:br>
              <a:rPr lang="fr-FR" sz="2000" dirty="0"/>
            </a:br>
            <a:br>
              <a:rPr lang="fr-FR" dirty="0"/>
            </a:br>
            <a:r>
              <a:rPr lang="fr-FR" sz="1800" i="1" dirty="0"/>
              <a:t>Contrairement aux classes, il n’y a pas de différence de nature entre un prototype et un objet. Un prototype peut donc être manipulé comme tout objet: assigné par référence, passé en paramètre, exporté comme module... </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87</a:t>
            </a:fld>
            <a:endParaRPr lang="fr-FR"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065" y="3888432"/>
            <a:ext cx="5677255" cy="285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999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229600" cy="5213176"/>
          </a:xfrm>
        </p:spPr>
        <p:txBody>
          <a:bodyPr>
            <a:normAutofit/>
          </a:bodyPr>
          <a:lstStyle/>
          <a:p>
            <a:pPr marL="0" indent="0" algn="ctr">
              <a:buNone/>
            </a:pPr>
            <a:r>
              <a:rPr lang="fr-FR" sz="3200" b="1" dirty="0"/>
              <a:t>héritage ≠ délégation</a:t>
            </a:r>
            <a:br>
              <a:rPr lang="fr-FR" b="1" dirty="0"/>
            </a:br>
            <a:r>
              <a:rPr lang="fr-FR" sz="1800" b="1" dirty="0"/>
              <a:t> </a:t>
            </a:r>
            <a:endParaRPr lang="fr-FR" i="1" dirty="0">
              <a:solidFill>
                <a:schemeClr val="bg1">
                  <a:lumMod val="50000"/>
                </a:schemeClr>
              </a:solidFill>
            </a:endParaRPr>
          </a:p>
          <a:p>
            <a:pPr marL="0" indent="0">
              <a:buNone/>
            </a:pPr>
            <a:r>
              <a:rPr lang="fr-FR" sz="1800" dirty="0"/>
              <a:t>Un objet n’hérite pas des propriétés de son prototype, mais il les lui </a:t>
            </a:r>
            <a:r>
              <a:rPr lang="fr-FR" sz="1800" b="1" dirty="0"/>
              <a:t>délègue</a:t>
            </a:r>
            <a:r>
              <a:rPr lang="fr-FR" sz="1800" dirty="0"/>
              <a:t>: ce ne sont pas ses propriétés propres</a:t>
            </a: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br>
              <a:rPr lang="fr-FR" sz="2000" dirty="0"/>
            </a:br>
            <a:r>
              <a:rPr lang="fr-FR" sz="1800" dirty="0"/>
              <a:t>Dans le cadre de la POO avec prototypes, déléguer peut signifier :</a:t>
            </a:r>
          </a:p>
          <a:p>
            <a:r>
              <a:rPr lang="fr-FR" sz="1800" dirty="0"/>
              <a:t>récupérer des valeurs par défaut</a:t>
            </a:r>
          </a:p>
          <a:p>
            <a:r>
              <a:rPr lang="fr-FR" sz="1800" dirty="0"/>
              <a:t>obtenir une implémentation générique d’une méthode</a:t>
            </a:r>
          </a:p>
          <a:p>
            <a:r>
              <a:rPr lang="fr-FR" sz="1800" dirty="0"/>
              <a:t>implémenter des comportements de base </a:t>
            </a:r>
            <a:r>
              <a:rPr lang="fr-FR" sz="1800" i="1" dirty="0">
                <a:solidFill>
                  <a:schemeClr val="bg1">
                    <a:lumMod val="50000"/>
                  </a:schemeClr>
                </a:solidFill>
              </a:rPr>
              <a:t>(</a:t>
            </a:r>
            <a:r>
              <a:rPr lang="fr-FR" sz="1800" i="1" dirty="0" err="1">
                <a:solidFill>
                  <a:schemeClr val="bg1">
                    <a:lumMod val="50000"/>
                  </a:schemeClr>
                </a:solidFill>
              </a:rPr>
              <a:t>toString</a:t>
            </a:r>
            <a:r>
              <a:rPr lang="fr-FR" sz="1800" i="1" dirty="0">
                <a:solidFill>
                  <a:schemeClr val="bg1">
                    <a:lumMod val="50000"/>
                  </a:schemeClr>
                </a:solidFill>
              </a:rPr>
              <a:t>, </a:t>
            </a:r>
            <a:r>
              <a:rPr lang="fr-FR" sz="1800" i="1" dirty="0" err="1">
                <a:solidFill>
                  <a:schemeClr val="bg1">
                    <a:lumMod val="50000"/>
                  </a:schemeClr>
                </a:solidFill>
              </a:rPr>
              <a:t>cast</a:t>
            </a:r>
            <a:r>
              <a:rPr lang="fr-FR" sz="1800" i="1" dirty="0">
                <a:solidFill>
                  <a:schemeClr val="bg1">
                    <a:lumMod val="50000"/>
                  </a:schemeClr>
                </a:solidFill>
              </a:rPr>
              <a:t> en primitive…)</a:t>
            </a:r>
            <a:endParaRPr lang="fr-FR" sz="1900" i="1" dirty="0">
              <a:solidFill>
                <a:schemeClr val="bg1">
                  <a:lumMod val="50000"/>
                </a:schemeClr>
              </a:solidFill>
            </a:endParaRPr>
          </a:p>
          <a:p>
            <a:pPr marL="0" indent="0">
              <a:buNone/>
            </a:pPr>
            <a:endParaRPr lang="fr-FR"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88</a:t>
            </a:fld>
            <a:endParaRPr lang="fr-FR"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140968"/>
            <a:ext cx="6147395" cy="178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121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lgn="ctr">
              <a:buNone/>
            </a:pPr>
            <a:r>
              <a:rPr lang="fr-FR" sz="3200" b="1" dirty="0"/>
              <a:t>Interface, surcharge, instance…</a:t>
            </a:r>
            <a:br>
              <a:rPr lang="fr-FR" b="1" dirty="0"/>
            </a:br>
            <a:endParaRPr lang="fr-FR" b="1" dirty="0"/>
          </a:p>
          <a:p>
            <a:pPr marL="0" indent="0">
              <a:buNone/>
            </a:pPr>
            <a:r>
              <a:rPr lang="fr-FR" sz="1800" dirty="0"/>
              <a:t>Beaucoup d’éléments du vocabulaire classique sont à revoir:</a:t>
            </a:r>
          </a:p>
          <a:p>
            <a:pPr marL="0" indent="0" algn="ctr">
              <a:buNone/>
            </a:pPr>
            <a:endParaRPr lang="fr-FR" sz="1800" i="1" dirty="0">
              <a:solidFill>
                <a:schemeClr val="bg1">
                  <a:lumMod val="50000"/>
                </a:schemeClr>
              </a:solidFill>
            </a:endParaRPr>
          </a:p>
          <a:p>
            <a:r>
              <a:rPr lang="fr-FR" sz="1800" dirty="0"/>
              <a:t>Le prototype n’est ni une </a:t>
            </a:r>
            <a:r>
              <a:rPr lang="fr-FR" sz="1800" i="1" dirty="0"/>
              <a:t>interface</a:t>
            </a:r>
            <a:r>
              <a:rPr lang="fr-FR" sz="1800" dirty="0"/>
              <a:t> ni un </a:t>
            </a:r>
            <a:r>
              <a:rPr lang="fr-FR" sz="1800" i="1" dirty="0"/>
              <a:t>contrat</a:t>
            </a:r>
            <a:r>
              <a:rPr lang="fr-FR" sz="1800" dirty="0"/>
              <a:t> à remplir pour l’objet, mais une base d’API sur laquelle se reposer.</a:t>
            </a:r>
          </a:p>
          <a:p>
            <a:r>
              <a:rPr lang="fr-FR" sz="1800" dirty="0"/>
              <a:t>On ne </a:t>
            </a:r>
            <a:r>
              <a:rPr lang="fr-FR" sz="1800" i="1" dirty="0"/>
              <a:t>surcharge</a:t>
            </a:r>
            <a:r>
              <a:rPr lang="fr-FR" sz="1800" dirty="0"/>
              <a:t> pas des propriétés, mais on délègue celles qui manquent</a:t>
            </a:r>
          </a:p>
          <a:p>
            <a:r>
              <a:rPr lang="fr-FR" sz="1800" dirty="0"/>
              <a:t>Le mot « </a:t>
            </a:r>
            <a:r>
              <a:rPr lang="fr-FR" sz="1800" i="1" dirty="0"/>
              <a:t>instance</a:t>
            </a:r>
            <a:r>
              <a:rPr lang="fr-FR" sz="1800" dirty="0"/>
              <a:t> » est un anglicisme signifiant « exemple » pour parler d’un exemplaire d’une classe. Avec les prototypes, les rôles sont inversés puisque c’est le prototype qui joue davantage le rôle d’exemple.</a:t>
            </a:r>
          </a:p>
          <a:p>
            <a:endParaRPr lang="fr-FR" sz="2000" i="1" dirty="0">
              <a:solidFill>
                <a:schemeClr val="bg1">
                  <a:lumMod val="50000"/>
                </a:schemeClr>
              </a:solidFill>
            </a:endParaRPr>
          </a:p>
          <a:p>
            <a:endParaRPr lang="fr-FR" sz="2000" i="1" dirty="0">
              <a:solidFill>
                <a:schemeClr val="bg1">
                  <a:lumMod val="50000"/>
                </a:schemeClr>
              </a:solidFill>
            </a:endParaRPr>
          </a:p>
          <a:p>
            <a:endParaRPr lang="fr-FR" sz="2000" i="1" dirty="0">
              <a:solidFill>
                <a:schemeClr val="bg1">
                  <a:lumMod val="50000"/>
                </a:schemeClr>
              </a:solidFill>
            </a:endParaRPr>
          </a:p>
          <a:p>
            <a:pPr marL="0" indent="0">
              <a:buNone/>
            </a:pPr>
            <a:endParaRPr lang="fr-FR" i="1" dirty="0">
              <a:solidFill>
                <a:schemeClr val="bg1">
                  <a:lumMod val="50000"/>
                </a:schemeClr>
              </a:solidFill>
            </a:endParaRPr>
          </a:p>
          <a:p>
            <a:endParaRPr lang="fr-FR" sz="2000"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89</a:t>
            </a:fld>
            <a:endParaRPr lang="fr-FR" dirty="0"/>
          </a:p>
        </p:txBody>
      </p:sp>
      <p:sp>
        <p:nvSpPr>
          <p:cNvPr id="8" name="Espace réservé du contenu 2"/>
          <p:cNvSpPr txBox="1">
            <a:spLocks/>
          </p:cNvSpPr>
          <p:nvPr/>
        </p:nvSpPr>
        <p:spPr>
          <a:xfrm>
            <a:off x="755576" y="5430174"/>
            <a:ext cx="7704856" cy="1152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Malgré ces écarts de définition, ce vocabulaire est encore souvent utilisé (y compris au sein même du langage) afin de rester familier pour les habitués de Java et de la POO par classes.</a:t>
            </a:r>
            <a:br>
              <a:rPr lang="fr-FR" sz="1800" i="1" dirty="0"/>
            </a:br>
            <a:r>
              <a:rPr lang="fr-FR" sz="1800" i="1" dirty="0"/>
              <a:t>C’est la même aberration historique qui a donné le nom « Java</a:t>
            </a:r>
            <a:r>
              <a:rPr lang="fr-FR" sz="1800" b="1" i="1" dirty="0"/>
              <a:t> »</a:t>
            </a:r>
            <a:r>
              <a:rPr lang="fr-FR" sz="1800" i="1" dirty="0"/>
              <a:t>Script.</a:t>
            </a:r>
          </a:p>
        </p:txBody>
      </p:sp>
    </p:spTree>
    <p:extLst>
      <p:ext uri="{BB962C8B-B14F-4D97-AF65-F5344CB8AC3E}">
        <p14:creationId xmlns:p14="http://schemas.microsoft.com/office/powerpoint/2010/main" val="387325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Préambule</a:t>
            </a:r>
          </a:p>
        </p:txBody>
      </p:sp>
      <p:sp>
        <p:nvSpPr>
          <p:cNvPr id="3" name="Sous-titre 2"/>
          <p:cNvSpPr>
            <a:spLocks noGrp="1"/>
          </p:cNvSpPr>
          <p:nvPr>
            <p:ph type="subTitle" idx="1"/>
          </p:nvPr>
        </p:nvSpPr>
        <p:spPr/>
        <p:txBody>
          <a:bodyPr/>
          <a:lstStyle/>
          <a:p>
            <a:r>
              <a:rPr lang="fr-FR" dirty="0"/>
              <a:t>Comment JavaScript évolue ? </a:t>
            </a:r>
            <a:br>
              <a:rPr lang="fr-FR" dirty="0"/>
            </a:br>
            <a:r>
              <a:rPr lang="fr-FR" dirty="0" err="1"/>
              <a:t>ECMAScript</a:t>
            </a:r>
            <a:r>
              <a:rPr lang="fr-FR" dirty="0"/>
              <a:t>, TC39 et versions de JavaScript</a:t>
            </a:r>
          </a:p>
        </p:txBody>
      </p:sp>
      <p:sp>
        <p:nvSpPr>
          <p:cNvPr id="4" name="Espace réservé de la date 3"/>
          <p:cNvSpPr>
            <a:spLocks noGrp="1"/>
          </p:cNvSpPr>
          <p:nvPr>
            <p:ph type="dt" sz="half" idx="10"/>
          </p:nvPr>
        </p:nvSpPr>
        <p:spPr/>
        <p:txBody>
          <a:bodyPr/>
          <a:lstStyle/>
          <a:p>
            <a:fld id="{5ED3D2E4-0243-4525-A0F0-344D753B0323}"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a:t>
            </a:fld>
            <a:endParaRPr lang="fr-FR" dirty="0"/>
          </a:p>
        </p:txBody>
      </p:sp>
    </p:spTree>
    <p:extLst>
      <p:ext uri="{BB962C8B-B14F-4D97-AF65-F5344CB8AC3E}">
        <p14:creationId xmlns:p14="http://schemas.microsoft.com/office/powerpoint/2010/main" val="3091136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Constructeurs et opérateur new</a:t>
            </a:r>
          </a:p>
        </p:txBody>
      </p:sp>
      <p:sp>
        <p:nvSpPr>
          <p:cNvPr id="3" name="Espace réservé du contenu 2"/>
          <p:cNvSpPr>
            <a:spLocks noGrp="1"/>
          </p:cNvSpPr>
          <p:nvPr>
            <p:ph idx="1"/>
          </p:nvPr>
        </p:nvSpPr>
        <p:spPr>
          <a:xfrm>
            <a:off x="457200" y="1600200"/>
            <a:ext cx="8363272" cy="1180728"/>
          </a:xfrm>
        </p:spPr>
        <p:txBody>
          <a:bodyPr>
            <a:noAutofit/>
          </a:bodyPr>
          <a:lstStyle/>
          <a:p>
            <a:pPr marL="0" indent="0">
              <a:spcBef>
                <a:spcPts val="1800"/>
              </a:spcBef>
              <a:buNone/>
            </a:pPr>
            <a:r>
              <a:rPr lang="fr-FR" sz="2000" dirty="0"/>
              <a:t>En JavaScript, une fonction peut être invoquée </a:t>
            </a:r>
            <a:r>
              <a:rPr lang="fr-FR" sz="2000" i="1" dirty="0"/>
              <a:t>en tant que constructeur </a:t>
            </a:r>
            <a:r>
              <a:rPr lang="fr-FR" sz="2000" dirty="0"/>
              <a:t>avec l’opérateur </a:t>
            </a:r>
            <a:r>
              <a:rPr lang="fr-FR" sz="2000" dirty="0">
                <a:solidFill>
                  <a:srgbClr val="0070C0"/>
                </a:solidFill>
                <a:latin typeface="Consolas" panose="020B0609020204030204" pitchFamily="49" charset="0"/>
                <a:cs typeface="Consolas" panose="020B0609020204030204" pitchFamily="49" charset="0"/>
              </a:rPr>
              <a:t>new </a:t>
            </a:r>
            <a:r>
              <a:rPr lang="fr-FR" sz="2000" dirty="0"/>
              <a:t>:</a:t>
            </a:r>
            <a:endParaRPr lang="fr-FR" sz="2000" dirty="0">
              <a:solidFill>
                <a:srgbClr val="0070C0"/>
              </a:solidFill>
              <a:latin typeface="Consolas" panose="020B0609020204030204" pitchFamily="49" charset="0"/>
              <a:cs typeface="Consolas" panose="020B0609020204030204" pitchFamily="49" charset="0"/>
            </a:endParaRP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90</a:t>
            </a:fld>
            <a:endParaRPr lang="fr-FR" dirty="0"/>
          </a:p>
        </p:txBody>
      </p:sp>
      <p:sp>
        <p:nvSpPr>
          <p:cNvPr id="16" name="ZoneTexte 15"/>
          <p:cNvSpPr txBox="1"/>
          <p:nvPr/>
        </p:nvSpPr>
        <p:spPr>
          <a:xfrm>
            <a:off x="1831789" y="5266074"/>
            <a:ext cx="698477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i="1" dirty="0">
                <a:cs typeface="Consolas" panose="020B0609020204030204" pitchFamily="49" charset="0"/>
              </a:rPr>
              <a:t>Par convention, les fonctions ayant vocation à être invoquées comme constructeurs ont un nom commençant par une </a:t>
            </a:r>
            <a:r>
              <a:rPr lang="fr-FR" b="1" i="1" dirty="0">
                <a:cs typeface="Consolas" panose="020B0609020204030204" pitchFamily="49" charset="0"/>
              </a:rPr>
              <a:t>M</a:t>
            </a:r>
            <a:r>
              <a:rPr lang="fr-FR" i="1" dirty="0">
                <a:cs typeface="Consolas" panose="020B0609020204030204" pitchFamily="49" charset="0"/>
              </a:rPr>
              <a:t>ajuscule.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3" y="2566988"/>
            <a:ext cx="27336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txBox="1">
            <a:spLocks/>
          </p:cNvSpPr>
          <p:nvPr/>
        </p:nvSpPr>
        <p:spPr>
          <a:xfrm>
            <a:off x="895685" y="6165304"/>
            <a:ext cx="7920880" cy="3750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Les </a:t>
            </a:r>
            <a:r>
              <a:rPr lang="fr-FR" sz="1800" i="1" dirty="0" err="1"/>
              <a:t>arrow</a:t>
            </a:r>
            <a:r>
              <a:rPr lang="fr-FR" sz="1800" i="1" dirty="0"/>
              <a:t> </a:t>
            </a:r>
            <a:r>
              <a:rPr lang="fr-FR" sz="1800" i="1" dirty="0" err="1"/>
              <a:t>functions</a:t>
            </a:r>
            <a:r>
              <a:rPr lang="fr-FR" sz="1800" i="1" dirty="0"/>
              <a:t> ne peuvent pas être invoquées en tant que constructeur</a:t>
            </a:r>
          </a:p>
        </p:txBody>
      </p:sp>
    </p:spTree>
    <p:extLst>
      <p:ext uri="{BB962C8B-B14F-4D97-AF65-F5344CB8AC3E}">
        <p14:creationId xmlns:p14="http://schemas.microsoft.com/office/powerpoint/2010/main" val="34020174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Prototypes et constructeurs</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A l’invocation de </a:t>
            </a:r>
            <a:r>
              <a:rPr lang="fr-FR" sz="2000" b="1" dirty="0">
                <a:latin typeface="Consolas" panose="020B0609020204030204" pitchFamily="49" charset="0"/>
                <a:cs typeface="Consolas" panose="020B0609020204030204" pitchFamily="49" charset="0"/>
              </a:rPr>
              <a:t>new Constructeur()</a:t>
            </a:r>
            <a:r>
              <a:rPr lang="fr-FR" sz="2000" dirty="0">
                <a:cs typeface="Consolas" panose="020B0609020204030204" pitchFamily="49" charset="0"/>
              </a:rPr>
              <a:t>, un nouvel objet est créé avec comme prototype </a:t>
            </a:r>
            <a:r>
              <a:rPr lang="fr-FR" sz="2000" b="1" dirty="0" err="1">
                <a:latin typeface="Consolas" panose="020B0609020204030204" pitchFamily="49" charset="0"/>
                <a:cs typeface="Consolas" panose="020B0609020204030204" pitchFamily="49" charset="0"/>
              </a:rPr>
              <a:t>Constructeur.prototype</a:t>
            </a:r>
            <a:r>
              <a:rPr lang="fr-FR" sz="2000" dirty="0">
                <a:cs typeface="Consolas" panose="020B0609020204030204" pitchFamily="49" charset="0"/>
              </a:rPr>
              <a:t>.</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91</a:t>
            </a:fld>
            <a:endParaRPr lang="fr-FR" dirty="0"/>
          </a:p>
        </p:txBody>
      </p:sp>
      <p:sp>
        <p:nvSpPr>
          <p:cNvPr id="29" name="Rectangle 28"/>
          <p:cNvSpPr/>
          <p:nvPr/>
        </p:nvSpPr>
        <p:spPr>
          <a:xfrm>
            <a:off x="503548" y="2308230"/>
            <a:ext cx="7776864"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fr-FR" i="1" dirty="0">
                <a:solidFill>
                  <a:schemeClr val="bg1">
                    <a:lumMod val="50000"/>
                  </a:schemeClr>
                </a:solidFill>
                <a:cs typeface="Consolas" panose="020B0609020204030204" pitchFamily="49" charset="0"/>
              </a:rPr>
              <a:t>équivalent à </a:t>
            </a:r>
            <a:r>
              <a:rPr lang="fr-FR" i="1" dirty="0" err="1">
                <a:solidFill>
                  <a:schemeClr val="bg1">
                    <a:lumMod val="50000"/>
                  </a:schemeClr>
                </a:solidFill>
                <a:latin typeface="Consolas" panose="020B0609020204030204" pitchFamily="49" charset="0"/>
                <a:cs typeface="Consolas" panose="020B0609020204030204" pitchFamily="49" charset="0"/>
              </a:rPr>
              <a:t>Object.create</a:t>
            </a:r>
            <a:r>
              <a:rPr lang="fr-FR" i="1" dirty="0">
                <a:solidFill>
                  <a:schemeClr val="bg1">
                    <a:lumMod val="50000"/>
                  </a:schemeClr>
                </a:solidFill>
                <a:latin typeface="Consolas" panose="020B0609020204030204" pitchFamily="49" charset="0"/>
                <a:cs typeface="Consolas" panose="020B0609020204030204" pitchFamily="49" charset="0"/>
              </a:rPr>
              <a:t>(</a:t>
            </a:r>
            <a:r>
              <a:rPr lang="fr-FR" i="1" dirty="0" err="1">
                <a:solidFill>
                  <a:schemeClr val="bg1">
                    <a:lumMod val="50000"/>
                  </a:schemeClr>
                </a:solidFill>
                <a:latin typeface="Consolas" panose="020B0609020204030204" pitchFamily="49" charset="0"/>
                <a:cs typeface="Consolas" panose="020B0609020204030204" pitchFamily="49" charset="0"/>
              </a:rPr>
              <a:t>Constructeur.prototype</a:t>
            </a:r>
            <a:r>
              <a:rPr lang="fr-FR" i="1" dirty="0">
                <a:solidFill>
                  <a:schemeClr val="bg1">
                    <a:lumMod val="50000"/>
                  </a:schemeClr>
                </a:solidFill>
                <a:latin typeface="Consolas" panose="020B0609020204030204" pitchFamily="49" charset="0"/>
                <a:cs typeface="Consolas" panose="020B0609020204030204" pitchFamily="49" charset="0"/>
              </a:rPr>
              <a:t>)</a:t>
            </a:r>
          </a:p>
        </p:txBody>
      </p:sp>
      <p:sp>
        <p:nvSpPr>
          <p:cNvPr id="2058" name="ZoneTexte 2057"/>
          <p:cNvSpPr txBox="1"/>
          <p:nvPr/>
        </p:nvSpPr>
        <p:spPr>
          <a:xfrm>
            <a:off x="467544" y="2924944"/>
            <a:ext cx="7848872" cy="369332"/>
          </a:xfrm>
          <a:prstGeom prst="rect">
            <a:avLst/>
          </a:prstGeom>
          <a:noFill/>
        </p:spPr>
        <p:txBody>
          <a:bodyPr wrap="square" rtlCol="0">
            <a:spAutoFit/>
          </a:bodyPr>
          <a:lstStyle/>
          <a:p>
            <a:r>
              <a:rPr lang="fr-FR" dirty="0"/>
              <a:t>Ce même principe s’applique pour tous les constructeurs natifs du langage:</a:t>
            </a:r>
          </a:p>
        </p:txBody>
      </p:sp>
      <p:sp>
        <p:nvSpPr>
          <p:cNvPr id="47" name="Espace réservé du contenu 2"/>
          <p:cNvSpPr txBox="1">
            <a:spLocks/>
          </p:cNvSpPr>
          <p:nvPr/>
        </p:nvSpPr>
        <p:spPr>
          <a:xfrm>
            <a:off x="392075" y="5400600"/>
            <a:ext cx="8500405" cy="11967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fr-FR" sz="1600" dirty="0">
                <a:cs typeface="Consolas" panose="020B0609020204030204" pitchFamily="49" charset="0"/>
              </a:rPr>
              <a:t>L’opérateur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cs typeface="Consolas" panose="020B0609020204030204" pitchFamily="49" charset="0"/>
              </a:rPr>
              <a:t> </a:t>
            </a:r>
            <a:r>
              <a:rPr lang="fr-FR" sz="1600" dirty="0">
                <a:cs typeface="Consolas" panose="020B0609020204030204" pitchFamily="49" charset="0"/>
              </a:rPr>
              <a:t>détermine si une instance a été créée par un certain constructeur:</a:t>
            </a:r>
          </a:p>
          <a:p>
            <a:pPr marL="0" indent="0" algn="ctr">
              <a:lnSpc>
                <a:spcPct val="150000"/>
              </a:lnSpc>
              <a:spcBef>
                <a:spcPts val="0"/>
              </a:spcBef>
              <a:buFont typeface="Arial" pitchFamily="34" charset="0"/>
              <a:buNone/>
            </a:pPr>
            <a:r>
              <a:rPr lang="fr-FR" sz="1600" dirty="0">
                <a:latin typeface="Consolas" panose="020B0609020204030204" pitchFamily="49" charset="0"/>
                <a:cs typeface="Consolas" panose="020B0609020204030204" pitchFamily="49" charset="0"/>
              </a:rPr>
              <a:t>x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latin typeface="Consolas" panose="020B0609020204030204" pitchFamily="49" charset="0"/>
                <a:cs typeface="Consolas" panose="020B0609020204030204" pitchFamily="49" charset="0"/>
              </a:rPr>
              <a:t> </a:t>
            </a:r>
            <a:r>
              <a:rPr lang="fr-FR" sz="1600" dirty="0">
                <a:latin typeface="Consolas" panose="020B0609020204030204" pitchFamily="49" charset="0"/>
                <a:cs typeface="Consolas" panose="020B0609020204030204" pitchFamily="49" charset="0"/>
              </a:rPr>
              <a:t>C </a:t>
            </a:r>
            <a:r>
              <a:rPr lang="fr-FR" sz="1600" dirty="0">
                <a:latin typeface="Consolas" panose="020B0609020204030204" pitchFamily="49" charset="0"/>
                <a:cs typeface="Consolas" panose="020B0609020204030204" pitchFamily="49" charset="0"/>
                <a:sym typeface="Wingdings" panose="05000000000000000000" pitchFamily="2" charset="2"/>
              </a:rPr>
              <a:t></a:t>
            </a:r>
            <a:r>
              <a:rPr lang="fr-FR" sz="1600" dirty="0">
                <a:latin typeface="Consolas" panose="020B0609020204030204" pitchFamily="49" charset="0"/>
                <a:cs typeface="Consolas" panose="020B0609020204030204" pitchFamily="49" charset="0"/>
              </a:rPr>
              <a:t> </a:t>
            </a:r>
            <a:r>
              <a:rPr lang="fr-FR" sz="1600" dirty="0" err="1">
                <a:latin typeface="Consolas" panose="020B0609020204030204" pitchFamily="49" charset="0"/>
                <a:cs typeface="Consolas" panose="020B0609020204030204" pitchFamily="49" charset="0"/>
                <a:sym typeface="Wingdings" panose="05000000000000000000" pitchFamily="2" charset="2"/>
              </a:rPr>
              <a:t>Object.getPrototypeOf</a:t>
            </a:r>
            <a:r>
              <a:rPr lang="fr-FR" sz="1600" dirty="0">
                <a:latin typeface="Consolas" panose="020B0609020204030204" pitchFamily="49" charset="0"/>
                <a:cs typeface="Consolas" panose="020B0609020204030204" pitchFamily="49" charset="0"/>
                <a:sym typeface="Wingdings" panose="05000000000000000000" pitchFamily="2" charset="2"/>
              </a:rPr>
              <a:t>(x) === </a:t>
            </a:r>
            <a:r>
              <a:rPr lang="fr-FR" sz="1600" dirty="0" err="1">
                <a:latin typeface="Consolas" panose="020B0609020204030204" pitchFamily="49" charset="0"/>
                <a:cs typeface="Consolas" panose="020B0609020204030204" pitchFamily="49" charset="0"/>
                <a:sym typeface="Wingdings" panose="05000000000000000000" pitchFamily="2" charset="2"/>
              </a:rPr>
              <a:t>C.prototype</a:t>
            </a:r>
            <a:br>
              <a:rPr lang="fr-FR" sz="1600" dirty="0">
                <a:latin typeface="Consolas" panose="020B0609020204030204" pitchFamily="49" charset="0"/>
                <a:cs typeface="Consolas" panose="020B0609020204030204" pitchFamily="49" charset="0"/>
                <a:sym typeface="Wingdings" panose="05000000000000000000" pitchFamily="2" charset="2"/>
              </a:rPr>
            </a:b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instanceof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Object.getPrototypeOf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Array.prototype</a:t>
            </a:r>
            <a:endParaRPr lang="fr-FR" sz="1600" i="1" dirty="0">
              <a:solidFill>
                <a:schemeClr val="bg1">
                  <a:lumMod val="50000"/>
                </a:schemeClr>
              </a:solidFill>
              <a:latin typeface="Consolas" panose="020B0609020204030204" pitchFamily="49" charset="0"/>
              <a:cs typeface="Consolas" panose="020B0609020204030204" pitchFamily="49" charset="0"/>
            </a:endParaRPr>
          </a:p>
        </p:txBody>
      </p:sp>
      <p:pic>
        <p:nvPicPr>
          <p:cNvPr id="2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89" y="3429000"/>
            <a:ext cx="4323383" cy="172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2828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1520" y="4365104"/>
            <a:ext cx="3312368" cy="8640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3" name="Rectangle 12"/>
          <p:cNvSpPr/>
          <p:nvPr/>
        </p:nvSpPr>
        <p:spPr>
          <a:xfrm>
            <a:off x="251520" y="3429000"/>
            <a:ext cx="3312368"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17" y="2564904"/>
            <a:ext cx="3739859" cy="2685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Constructeurs et contexte</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L’opérateur </a:t>
            </a:r>
            <a:r>
              <a:rPr lang="fr-FR" sz="2000" b="1" dirty="0">
                <a:latin typeface="Consolas" panose="020B0609020204030204" pitchFamily="49" charset="0"/>
                <a:cs typeface="Consolas" panose="020B0609020204030204" pitchFamily="49" charset="0"/>
              </a:rPr>
              <a:t>new </a:t>
            </a:r>
            <a:r>
              <a:rPr lang="fr-FR" sz="2000" dirty="0">
                <a:cs typeface="Consolas" panose="020B0609020204030204" pitchFamily="49" charset="0"/>
              </a:rPr>
              <a:t>change sur plusieurs points la manière dont une fonction est invoquée:</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92</a:t>
            </a:fld>
            <a:endParaRPr lang="fr-FR" dirty="0"/>
          </a:p>
        </p:txBody>
      </p:sp>
      <p:sp>
        <p:nvSpPr>
          <p:cNvPr id="7" name="ZoneTexte 6"/>
          <p:cNvSpPr txBox="1"/>
          <p:nvPr/>
        </p:nvSpPr>
        <p:spPr>
          <a:xfrm>
            <a:off x="4437477" y="3140968"/>
            <a:ext cx="4320480" cy="2215991"/>
          </a:xfrm>
          <a:prstGeom prst="rect">
            <a:avLst/>
          </a:prstGeom>
          <a:noFill/>
        </p:spPr>
        <p:txBody>
          <a:bodyPr wrap="square" rtlCol="0">
            <a:spAutoFit/>
          </a:bodyPr>
          <a:lstStyle/>
          <a:p>
            <a:pPr>
              <a:spcBef>
                <a:spcPts val="1800"/>
              </a:spcBef>
            </a:pPr>
            <a:r>
              <a:rPr lang="fr-FR" dirty="0">
                <a:cs typeface="Consolas" panose="020B0609020204030204" pitchFamily="49" charset="0"/>
              </a:rPr>
              <a:t>L’objet créé est utilisé comme contexte d’exécution de la</a:t>
            </a:r>
            <a:r>
              <a:rPr lang="fr-FR" dirty="0"/>
              <a:t> fonction constructeur, c’est-à-dire la valeur du mot-clé </a:t>
            </a:r>
            <a:r>
              <a:rPr lang="fr-FR" dirty="0" err="1">
                <a:solidFill>
                  <a:srgbClr val="00B050"/>
                </a:solidFill>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a:t>
            </a:r>
          </a:p>
          <a:p>
            <a:pPr>
              <a:spcBef>
                <a:spcPts val="1800"/>
              </a:spcBef>
            </a:pPr>
            <a:endParaRPr lang="fr-FR" dirty="0">
              <a:latin typeface="Consolas" panose="020B0609020204030204" pitchFamily="49" charset="0"/>
              <a:cs typeface="Consolas" panose="020B0609020204030204" pitchFamily="49" charset="0"/>
            </a:endParaRPr>
          </a:p>
          <a:p>
            <a:pPr>
              <a:spcBef>
                <a:spcPts val="1800"/>
              </a:spcBef>
            </a:pPr>
            <a:r>
              <a:rPr lang="fr-FR" dirty="0">
                <a:cs typeface="Consolas" panose="020B0609020204030204" pitchFamily="49" charset="0"/>
              </a:rPr>
              <a:t>Ce même objet est retourné par défaut en l’absence d’instruction </a:t>
            </a:r>
            <a:r>
              <a:rPr lang="fr-FR" dirty="0">
                <a:solidFill>
                  <a:srgbClr val="7030A0"/>
                </a:solidFill>
                <a:latin typeface="Consolas" panose="020B0609020204030204" pitchFamily="49" charset="0"/>
                <a:cs typeface="Consolas" panose="020B0609020204030204" pitchFamily="49" charset="0"/>
              </a:rPr>
              <a:t>return</a:t>
            </a:r>
            <a:endParaRPr lang="fr-FR" dirty="0"/>
          </a:p>
        </p:txBody>
      </p:sp>
      <p:cxnSp>
        <p:nvCxnSpPr>
          <p:cNvPr id="9" name="Connecteur droit avec flèche 8"/>
          <p:cNvCxnSpPr/>
          <p:nvPr/>
        </p:nvCxnSpPr>
        <p:spPr>
          <a:xfrm flipH="1">
            <a:off x="3240777" y="3544314"/>
            <a:ext cx="1196699" cy="2637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Connecteur droit avec flèche 11"/>
          <p:cNvCxnSpPr/>
          <p:nvPr/>
        </p:nvCxnSpPr>
        <p:spPr>
          <a:xfrm flipH="1">
            <a:off x="3240777" y="3544314"/>
            <a:ext cx="1196700" cy="11808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Connecteur droit avec flèche 19"/>
          <p:cNvCxnSpPr/>
          <p:nvPr/>
        </p:nvCxnSpPr>
        <p:spPr>
          <a:xfrm flipH="1">
            <a:off x="1763688" y="5157192"/>
            <a:ext cx="2592288"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 name="Rectangle 16"/>
          <p:cNvSpPr/>
          <p:nvPr/>
        </p:nvSpPr>
        <p:spPr>
          <a:xfrm>
            <a:off x="539552" y="5733256"/>
            <a:ext cx="813690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dirty="0">
                <a:latin typeface="Consolas" panose="020B0609020204030204" pitchFamily="49" charset="0"/>
                <a:cs typeface="Consolas" panose="020B0609020204030204" pitchFamily="49" charset="0"/>
              </a:rPr>
              <a:t>new Constructeur(…</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a:t>
            </a:r>
            <a:br>
              <a:rPr lang="fr-FR" dirty="0"/>
            </a:br>
            <a:r>
              <a:rPr lang="fr-FR" dirty="0" err="1">
                <a:latin typeface="Consolas" panose="020B0609020204030204" pitchFamily="49" charset="0"/>
                <a:cs typeface="Consolas" panose="020B0609020204030204" pitchFamily="49" charset="0"/>
              </a:rPr>
              <a:t>Constructeur.call</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Object.create</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Constructeur.prototype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3689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3" name="Espace réservé du contenu 2"/>
          <p:cNvSpPr>
            <a:spLocks noGrp="1"/>
          </p:cNvSpPr>
          <p:nvPr>
            <p:ph idx="1"/>
          </p:nvPr>
        </p:nvSpPr>
        <p:spPr>
          <a:xfrm>
            <a:off x="390364" y="1484784"/>
            <a:ext cx="8363272" cy="864096"/>
          </a:xfrm>
        </p:spPr>
        <p:txBody>
          <a:bodyPr>
            <a:noAutofit/>
          </a:bodyPr>
          <a:lstStyle/>
          <a:p>
            <a:pPr marL="0" indent="0">
              <a:buNone/>
            </a:pPr>
            <a:r>
              <a:rPr lang="fr-FR" sz="1600" dirty="0"/>
              <a:t>Toute fonction constructeur a une propriété </a:t>
            </a:r>
            <a:r>
              <a:rPr lang="fr-FR" sz="1600" dirty="0">
                <a:solidFill>
                  <a:srgbClr val="00B050"/>
                </a:solidFill>
                <a:latin typeface="Consolas" panose="020B0609020204030204" pitchFamily="49" charset="0"/>
                <a:cs typeface="Consolas" panose="020B0609020204030204" pitchFamily="49" charset="0"/>
              </a:rPr>
              <a:t>prototype</a:t>
            </a:r>
            <a:r>
              <a:rPr lang="fr-FR" sz="1600" dirty="0">
                <a:solidFill>
                  <a:srgbClr val="00B050"/>
                </a:solidFill>
              </a:rPr>
              <a:t> </a:t>
            </a:r>
            <a:r>
              <a:rPr lang="fr-FR" sz="1600" dirty="0"/>
              <a:t>qui est un objet ayant lui-même une propriété </a:t>
            </a:r>
            <a:r>
              <a:rPr lang="fr-FR" sz="1600" dirty="0" err="1">
                <a:solidFill>
                  <a:srgbClr val="C00000"/>
                </a:solidFill>
                <a:latin typeface="Consolas" panose="020B0609020204030204" pitchFamily="49" charset="0"/>
                <a:cs typeface="Consolas" panose="020B0609020204030204" pitchFamily="49" charset="0"/>
              </a:rPr>
              <a:t>constructor</a:t>
            </a:r>
            <a:r>
              <a:rPr lang="fr-FR" sz="1600" dirty="0"/>
              <a:t>, qui est une référence à cette fonction constructeur.</a:t>
            </a:r>
            <a:br>
              <a:rPr lang="fr-FR" sz="1600" dirty="0"/>
            </a:br>
            <a:r>
              <a:rPr lang="fr-FR" sz="1600" dirty="0"/>
              <a:t>C’est ce qui permet de retrouver la fonction constructeur à partir d’un objet construit.</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493" y="2569071"/>
            <a:ext cx="491490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251520" y="4653136"/>
            <a:ext cx="8568952" cy="646331"/>
          </a:xfrm>
          <a:prstGeom prst="rect">
            <a:avLst/>
          </a:prstGeom>
          <a:noFill/>
        </p:spPr>
        <p:txBody>
          <a:bodyPr wrap="square" rtlCol="0">
            <a:spAutoFit/>
          </a:bodyPr>
          <a:lstStyle/>
          <a:p>
            <a:r>
              <a:rPr lang="fr-FR" dirty="0"/>
              <a:t>On peut stocker dans la propriété </a:t>
            </a:r>
            <a:r>
              <a:rPr lang="fr-FR" dirty="0">
                <a:solidFill>
                  <a:srgbClr val="00B050"/>
                </a:solidFill>
              </a:rPr>
              <a:t>prototype </a:t>
            </a:r>
            <a:r>
              <a:rPr lang="fr-FR" dirty="0"/>
              <a:t>les propriétés que l’on souhaite </a:t>
            </a:r>
            <a:r>
              <a:rPr lang="fr-FR" i="1" dirty="0"/>
              <a:t>déléguer</a:t>
            </a:r>
            <a:r>
              <a:rPr lang="fr-FR" dirty="0"/>
              <a:t> pour les objets qui seront créés via ce constructeur :</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443" y="5517231"/>
            <a:ext cx="36861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16</a:t>
            </a:r>
          </a:p>
        </p:txBody>
      </p:sp>
      <p:sp>
        <p:nvSpPr>
          <p:cNvPr id="8" name="Rectangle 7"/>
          <p:cNvSpPr/>
          <p:nvPr/>
        </p:nvSpPr>
        <p:spPr>
          <a:xfrm>
            <a:off x="1038016" y="2579503"/>
            <a:ext cx="1728192"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i="1" dirty="0" err="1"/>
              <a:t>Constructor</a:t>
            </a:r>
            <a:endParaRPr lang="fr-FR" b="1" i="1" dirty="0"/>
          </a:p>
          <a:p>
            <a:pPr algn="ctr"/>
            <a:endParaRPr lang="fr-FR" dirty="0"/>
          </a:p>
          <a:p>
            <a:pPr algn="ctr"/>
            <a:r>
              <a:rPr lang="fr-FR" sz="1600" dirty="0"/>
              <a:t>└ </a:t>
            </a:r>
            <a:r>
              <a:rPr lang="fr-FR" sz="1600" dirty="0">
                <a:latin typeface="Consolas" panose="020B0609020204030204" pitchFamily="49" charset="0"/>
                <a:cs typeface="Consolas" panose="020B0609020204030204" pitchFamily="49" charset="0"/>
              </a:rPr>
              <a:t>prototype</a:t>
            </a:r>
          </a:p>
        </p:txBody>
      </p:sp>
      <p:sp>
        <p:nvSpPr>
          <p:cNvPr id="13" name="Rectangle 12"/>
          <p:cNvSpPr/>
          <p:nvPr/>
        </p:nvSpPr>
        <p:spPr>
          <a:xfrm>
            <a:off x="1065187" y="3645024"/>
            <a:ext cx="1728192" cy="8620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b="1" i="1" dirty="0"/>
              <a:t>Prototype</a:t>
            </a:r>
          </a:p>
          <a:p>
            <a:endParaRPr lang="fr-FR" dirty="0"/>
          </a:p>
          <a:p>
            <a:r>
              <a:rPr lang="fr-FR" sz="1600" dirty="0"/>
              <a:t>└ </a:t>
            </a:r>
            <a:r>
              <a:rPr lang="fr-FR" sz="1600" dirty="0" err="1">
                <a:latin typeface="Consolas" panose="020B0609020204030204" pitchFamily="49" charset="0"/>
                <a:cs typeface="Consolas" panose="020B0609020204030204" pitchFamily="49" charset="0"/>
              </a:rPr>
              <a:t>constructor</a:t>
            </a:r>
            <a:endParaRPr lang="fr-FR" sz="1600" dirty="0">
              <a:latin typeface="Consolas" panose="020B0609020204030204" pitchFamily="49" charset="0"/>
              <a:cs typeface="Consolas" panose="020B0609020204030204" pitchFamily="49" charset="0"/>
            </a:endParaRPr>
          </a:p>
        </p:txBody>
      </p:sp>
      <p:sp>
        <p:nvSpPr>
          <p:cNvPr id="19" name="Demi-tour 18"/>
          <p:cNvSpPr/>
          <p:nvPr/>
        </p:nvSpPr>
        <p:spPr>
          <a:xfrm rot="5400000">
            <a:off x="2626741" y="3214018"/>
            <a:ext cx="720082" cy="862013"/>
          </a:xfrm>
          <a:prstGeom prst="uturnArrow">
            <a:avLst>
              <a:gd name="adj1" fmla="val 0"/>
              <a:gd name="adj2" fmla="val 24052"/>
              <a:gd name="adj3" fmla="val 38267"/>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Demi-tour 21"/>
          <p:cNvSpPr/>
          <p:nvPr/>
        </p:nvSpPr>
        <p:spPr>
          <a:xfrm rot="16200000">
            <a:off x="-163929" y="3013550"/>
            <a:ext cx="1857610" cy="989514"/>
          </a:xfrm>
          <a:prstGeom prst="uturnArrow">
            <a:avLst>
              <a:gd name="adj1" fmla="val 0"/>
              <a:gd name="adj2" fmla="val 15777"/>
              <a:gd name="adj3" fmla="val 23096"/>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605097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94</a:t>
            </a:fld>
            <a:endParaRPr lang="fr-FR" dirty="0"/>
          </a:p>
        </p:txBody>
      </p:sp>
      <p:sp>
        <p:nvSpPr>
          <p:cNvPr id="9" name="Rectangle 8"/>
          <p:cNvSpPr/>
          <p:nvPr/>
        </p:nvSpPr>
        <p:spPr>
          <a:xfrm>
            <a:off x="755576" y="2564904"/>
            <a:ext cx="7632848"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Constructor.prototype</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Constructor</a:t>
            </a:r>
            <a:r>
              <a:rPr lang="fr-FR" dirty="0">
                <a:latin typeface="Consolas" panose="020B0609020204030204" pitchFamily="49" charset="0"/>
                <a:cs typeface="Consolas" panose="020B0609020204030204" pitchFamily="49" charset="0"/>
              </a:rPr>
              <a:t>)</a:t>
            </a:r>
          </a:p>
        </p:txBody>
      </p:sp>
      <p:sp>
        <p:nvSpPr>
          <p:cNvPr id="10" name="Rectangle 9"/>
          <p:cNvSpPr/>
          <p:nvPr/>
        </p:nvSpPr>
        <p:spPr>
          <a:xfrm>
            <a:off x="1126015" y="3458617"/>
            <a:ext cx="7056784"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 Voiture(){} </a:t>
            </a:r>
            <a:r>
              <a:rPr lang="fr-FR" dirty="0">
                <a:latin typeface="Consolas" panose="020B0609020204030204" pitchFamily="49" charset="0"/>
                <a:cs typeface="Consolas" panose="020B0609020204030204" pitchFamily="49" charset="0"/>
                <a:sym typeface="Wingdings" panose="05000000000000000000" pitchFamily="2" charset="2"/>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Voiture = new </a:t>
            </a:r>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a:t>
            </a:r>
          </a:p>
        </p:txBody>
      </p:sp>
      <p:sp>
        <p:nvSpPr>
          <p:cNvPr id="15" name="Espace réservé du contenu 2"/>
          <p:cNvSpPr txBox="1">
            <a:spLocks/>
          </p:cNvSpPr>
          <p:nvPr/>
        </p:nvSpPr>
        <p:spPr>
          <a:xfrm>
            <a:off x="614549" y="1700808"/>
            <a:ext cx="7550441" cy="6480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dirty="0"/>
              <a:t>Attention à ne pas confondre le prototype de la fonction constructeur avec le prototype des objets construits: </a:t>
            </a:r>
          </a:p>
        </p:txBody>
      </p:sp>
      <p:sp>
        <p:nvSpPr>
          <p:cNvPr id="11" name="Rectangle 10"/>
          <p:cNvSpPr/>
          <p:nvPr/>
        </p:nvSpPr>
        <p:spPr>
          <a:xfrm>
            <a:off x="1079612" y="4293096"/>
            <a:ext cx="6984776"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(Voiture) === </a:t>
            </a:r>
            <a:r>
              <a:rPr lang="fr-FR" dirty="0" err="1">
                <a:latin typeface="Consolas" panose="020B0609020204030204" pitchFamily="49" charset="0"/>
                <a:cs typeface="Consolas" panose="020B0609020204030204" pitchFamily="49" charset="0"/>
              </a:rPr>
              <a:t>Function.prototype</a:t>
            </a:r>
            <a:endParaRPr lang="fr-FR"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384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constructeurs</a:t>
            </a:r>
          </a:p>
        </p:txBody>
      </p:sp>
      <p:sp>
        <p:nvSpPr>
          <p:cNvPr id="3" name="Espace réservé du contenu 2"/>
          <p:cNvSpPr>
            <a:spLocks noGrp="1"/>
          </p:cNvSpPr>
          <p:nvPr>
            <p:ph idx="1"/>
          </p:nvPr>
        </p:nvSpPr>
        <p:spPr/>
        <p:txBody>
          <a:bodyPr>
            <a:normAutofit/>
          </a:bodyPr>
          <a:lstStyle/>
          <a:p>
            <a:pPr marL="0" indent="0">
              <a:buNone/>
            </a:pPr>
            <a:r>
              <a:rPr lang="fr-FR" dirty="0">
                <a:cs typeface="Consolas" panose="020B0609020204030204" pitchFamily="49" charset="0"/>
              </a:rPr>
              <a:t>Les constructeurs sont un pattern assez couramment utilisé en JS, bien que présentant plusieurs défauts:</a:t>
            </a:r>
          </a:p>
          <a:p>
            <a:pPr lvl="1">
              <a:spcBef>
                <a:spcPts val="1200"/>
              </a:spcBef>
            </a:pPr>
            <a:r>
              <a:rPr lang="fr-FR" dirty="0">
                <a:cs typeface="Consolas" panose="020B0609020204030204" pitchFamily="49" charset="0"/>
              </a:rPr>
              <a:t>Les constructeurs des prototypes ne sont pas automatiquement invoqués, vous devez le faire manuellement.</a:t>
            </a:r>
          </a:p>
          <a:p>
            <a:pPr lvl="1">
              <a:spcBef>
                <a:spcPts val="1200"/>
              </a:spcBef>
            </a:pPr>
            <a:r>
              <a:rPr lang="fr-FR" dirty="0">
                <a:cs typeface="Consolas" panose="020B0609020204030204" pitchFamily="49" charset="0"/>
              </a:rPr>
              <a:t>Les constructeurs des prototypes peuvent ne pas avoir la même signature, ce qui casse le principe de substitution.</a:t>
            </a:r>
          </a:p>
          <a:p>
            <a:pPr lvl="1">
              <a:spcBef>
                <a:spcPts val="1200"/>
              </a:spcBef>
            </a:pPr>
            <a:r>
              <a:rPr lang="fr-FR" dirty="0">
                <a:cs typeface="Consolas" panose="020B0609020204030204" pitchFamily="49" charset="0"/>
              </a:rPr>
              <a:t>Une propriété </a:t>
            </a:r>
            <a:r>
              <a:rPr lang="fr-FR" dirty="0" err="1">
                <a:latin typeface="Consolas" panose="020B0609020204030204" pitchFamily="49" charset="0"/>
                <a:cs typeface="Consolas" panose="020B0609020204030204" pitchFamily="49" charset="0"/>
              </a:rPr>
              <a:t>constructor</a:t>
            </a:r>
            <a:r>
              <a:rPr lang="fr-FR" dirty="0">
                <a:cs typeface="Consolas" panose="020B0609020204030204" pitchFamily="49" charset="0"/>
              </a:rPr>
              <a:t> est assignée aux objets créés, ce qui peut casser du code existant si vous l’utilisez à d’autres effets</a:t>
            </a:r>
          </a:p>
          <a:p>
            <a:pPr lvl="1">
              <a:spcBef>
                <a:spcPts val="1200"/>
              </a:spcBef>
            </a:pPr>
            <a:r>
              <a:rPr lang="fr-FR" dirty="0">
                <a:cs typeface="Consolas" panose="020B0609020204030204" pitchFamily="49" charset="0"/>
              </a:rPr>
              <a:t>Le mot-clé </a:t>
            </a:r>
            <a:r>
              <a:rPr lang="fr-FR" dirty="0" err="1">
                <a:latin typeface="Consolas" panose="020B0609020204030204" pitchFamily="49" charset="0"/>
                <a:cs typeface="Consolas" panose="020B0609020204030204" pitchFamily="49" charset="0"/>
              </a:rPr>
              <a:t>this</a:t>
            </a:r>
            <a:r>
              <a:rPr lang="fr-FR" dirty="0">
                <a:cs typeface="Consolas" panose="020B0609020204030204" pitchFamily="49" charset="0"/>
              </a:rPr>
              <a:t> ne fonctionne pas de la même façon selon si la fonction est appelée avec </a:t>
            </a:r>
            <a:r>
              <a:rPr lang="fr-FR" dirty="0">
                <a:latin typeface="Consolas" panose="020B0609020204030204" pitchFamily="49" charset="0"/>
                <a:cs typeface="Consolas" panose="020B0609020204030204" pitchFamily="49" charset="0"/>
              </a:rPr>
              <a:t>new</a:t>
            </a:r>
            <a:r>
              <a:rPr lang="fr-FR" dirty="0">
                <a:cs typeface="Consolas" panose="020B0609020204030204" pitchFamily="49" charset="0"/>
              </a:rPr>
              <a:t> ou non</a:t>
            </a:r>
          </a:p>
          <a:p>
            <a:pPr lvl="1">
              <a:spcBef>
                <a:spcPts val="1200"/>
              </a:spcBef>
            </a:pPr>
            <a:r>
              <a:rPr lang="fr-FR" dirty="0">
                <a:cs typeface="Consolas" panose="020B0609020204030204" pitchFamily="49" charset="0"/>
              </a:rPr>
              <a:t>Il n’est pas possible de déclarer plusieurs constructeurs</a:t>
            </a:r>
          </a:p>
          <a:p>
            <a:pPr lvl="1">
              <a:spcBef>
                <a:spcPts val="1200"/>
              </a:spcBef>
            </a:pPr>
            <a:r>
              <a:rPr lang="fr-FR" dirty="0">
                <a:cs typeface="Consolas" panose="020B0609020204030204" pitchFamily="49" charset="0"/>
              </a:rPr>
              <a:t>Ils prêtent à confusion pour les débutants avec les prototypes</a:t>
            </a:r>
          </a:p>
          <a:p>
            <a:pPr lvl="1"/>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95</a:t>
            </a:fld>
            <a:endParaRPr lang="fr-FR" dirty="0"/>
          </a:p>
        </p:txBody>
      </p:sp>
    </p:spTree>
    <p:extLst>
      <p:ext uri="{BB962C8B-B14F-4D97-AF65-F5344CB8AC3E}">
        <p14:creationId xmlns:p14="http://schemas.microsoft.com/office/powerpoint/2010/main" val="2096930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L’opérateur class (ES6)</a:t>
            </a:r>
          </a:p>
        </p:txBody>
      </p:sp>
      <p:sp>
        <p:nvSpPr>
          <p:cNvPr id="3" name="Espace réservé du contenu 2"/>
          <p:cNvSpPr>
            <a:spLocks noGrp="1"/>
          </p:cNvSpPr>
          <p:nvPr>
            <p:ph idx="1"/>
          </p:nvPr>
        </p:nvSpPr>
        <p:spPr>
          <a:xfrm>
            <a:off x="457200" y="1556792"/>
            <a:ext cx="8435280" cy="4920208"/>
          </a:xfrm>
        </p:spPr>
        <p:txBody>
          <a:bodyPr/>
          <a:lstStyle/>
          <a:p>
            <a:pPr marL="0" indent="0">
              <a:buNone/>
            </a:pPr>
            <a:r>
              <a:rPr lang="fr-FR" sz="2000" dirty="0"/>
              <a:t>Sucre syntaxique pour la déclaration d’objets avec constructeurs</a:t>
            </a:r>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96</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4688185" cy="450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avec flèche 7"/>
          <p:cNvCxnSpPr/>
          <p:nvPr/>
        </p:nvCxnSpPr>
        <p:spPr>
          <a:xfrm flipH="1">
            <a:off x="4283968" y="2420888"/>
            <a:ext cx="12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580112" y="2132856"/>
            <a:ext cx="3240360" cy="646331"/>
          </a:xfrm>
          <a:prstGeom prst="rect">
            <a:avLst/>
          </a:prstGeom>
          <a:noFill/>
        </p:spPr>
        <p:txBody>
          <a:bodyPr wrap="square" rtlCol="0">
            <a:spAutoFit/>
          </a:bodyPr>
          <a:lstStyle/>
          <a:p>
            <a:r>
              <a:rPr lang="fr-FR" dirty="0">
                <a:solidFill>
                  <a:schemeClr val="bg1">
                    <a:lumMod val="50000"/>
                  </a:schemeClr>
                </a:solidFill>
              </a:rPr>
              <a:t>explicite l’assignation d’une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1" name="Connecteur droit avec flèche 10"/>
          <p:cNvCxnSpPr>
            <a:stCxn id="15" idx="1"/>
          </p:cNvCxnSpPr>
          <p:nvPr/>
        </p:nvCxnSpPr>
        <p:spPr>
          <a:xfrm flipH="1">
            <a:off x="3203848" y="3975208"/>
            <a:ext cx="2368996" cy="323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572844" y="3652042"/>
            <a:ext cx="3240360" cy="646331"/>
          </a:xfrm>
          <a:prstGeom prst="rect">
            <a:avLst/>
          </a:prstGeom>
          <a:noFill/>
        </p:spPr>
        <p:txBody>
          <a:bodyPr wrap="square" rtlCol="0">
            <a:spAutoFit/>
          </a:bodyPr>
          <a:lstStyle/>
          <a:p>
            <a:r>
              <a:rPr lang="fr-FR" dirty="0">
                <a:solidFill>
                  <a:schemeClr val="bg1">
                    <a:lumMod val="50000"/>
                  </a:schemeClr>
                </a:solidFill>
              </a:rPr>
              <a:t>simplifie l’assignation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7" name="Connecteur droit avec flèche 16"/>
          <p:cNvCxnSpPr>
            <a:stCxn id="20" idx="1"/>
          </p:cNvCxnSpPr>
          <p:nvPr/>
        </p:nvCxnSpPr>
        <p:spPr>
          <a:xfrm flipH="1" flipV="1">
            <a:off x="3563888" y="4797152"/>
            <a:ext cx="2016224" cy="4242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5580112" y="4898237"/>
            <a:ext cx="3240360" cy="646331"/>
          </a:xfrm>
          <a:prstGeom prst="rect">
            <a:avLst/>
          </a:prstGeom>
          <a:noFill/>
        </p:spPr>
        <p:txBody>
          <a:bodyPr wrap="square" rtlCol="0">
            <a:spAutoFit/>
          </a:bodyPr>
          <a:lstStyle/>
          <a:p>
            <a:r>
              <a:rPr lang="fr-FR" dirty="0">
                <a:solidFill>
                  <a:schemeClr val="bg1">
                    <a:lumMod val="50000"/>
                  </a:schemeClr>
                </a:solidFill>
              </a:rPr>
              <a:t>simplifie l’appel au constructeur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0345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super</a:t>
            </a:r>
          </a:p>
        </p:txBody>
      </p:sp>
      <p:sp>
        <p:nvSpPr>
          <p:cNvPr id="3" name="Espace réservé du contenu 2"/>
          <p:cNvSpPr>
            <a:spLocks noGrp="1"/>
          </p:cNvSpPr>
          <p:nvPr>
            <p:ph idx="1"/>
          </p:nvPr>
        </p:nvSpPr>
        <p:spPr/>
        <p:txBody>
          <a:bodyPr/>
          <a:lstStyle/>
          <a:p>
            <a:endParaRPr lang="fr-FR" dirty="0"/>
          </a:p>
          <a:p>
            <a:endParaRPr lang="fr-FR" dirty="0"/>
          </a:p>
          <a:p>
            <a:pPr marL="0" indent="0">
              <a:buNone/>
            </a:pPr>
            <a:r>
              <a:rPr lang="fr-FR" dirty="0"/>
              <a:t>Utilisable sans l’opérateur class :</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97</a:t>
            </a:fld>
            <a:endParaRPr lang="fr-FR" dirty="0"/>
          </a:p>
        </p:txBody>
      </p:sp>
      <p:cxnSp>
        <p:nvCxnSpPr>
          <p:cNvPr id="8" name="Connecteur droit 7"/>
          <p:cNvCxnSpPr/>
          <p:nvPr/>
        </p:nvCxnSpPr>
        <p:spPr>
          <a:xfrm>
            <a:off x="5148064" y="3356991"/>
            <a:ext cx="0" cy="3187799"/>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6120680" cy="78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197072"/>
            <a:ext cx="4305403" cy="350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356991"/>
            <a:ext cx="3407842" cy="149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734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static</a:t>
            </a:r>
            <a:endParaRPr lang="fr-FR" dirty="0"/>
          </a:p>
        </p:txBody>
      </p:sp>
      <p:sp>
        <p:nvSpPr>
          <p:cNvPr id="3" name="Espace réservé du contenu 2"/>
          <p:cNvSpPr>
            <a:spLocks noGrp="1"/>
          </p:cNvSpPr>
          <p:nvPr>
            <p:ph idx="1"/>
          </p:nvPr>
        </p:nvSpPr>
        <p:spPr/>
        <p:txBody>
          <a:bodyPr/>
          <a:lstStyle/>
          <a:p>
            <a:pPr marL="0" indent="0">
              <a:buNone/>
            </a:pPr>
            <a:r>
              <a:rPr lang="fr-FR" dirty="0"/>
              <a:t>Définit une méthode statique, c’est-à-dire </a:t>
            </a:r>
            <a:br>
              <a:rPr lang="fr-FR" dirty="0"/>
            </a:br>
            <a:r>
              <a:rPr lang="fr-FR" dirty="0"/>
              <a:t>une propriété du constructeur et non du prototype</a:t>
            </a:r>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98</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2564904"/>
            <a:ext cx="81343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161929"/>
            <a:ext cx="35623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5816699"/>
            <a:ext cx="51625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363042" y="5307548"/>
            <a:ext cx="8218239" cy="369332"/>
          </a:xfrm>
          <a:prstGeom prst="rect">
            <a:avLst/>
          </a:prstGeom>
          <a:noFill/>
        </p:spPr>
        <p:txBody>
          <a:bodyPr wrap="square" rtlCol="0">
            <a:spAutoFit/>
          </a:bodyPr>
          <a:lstStyle/>
          <a:p>
            <a:r>
              <a:rPr lang="fr-FR" dirty="0"/>
              <a:t>Mot-clé équivalent à une assignation classique au constructeur:</a:t>
            </a:r>
          </a:p>
        </p:txBody>
      </p:sp>
    </p:spTree>
    <p:extLst>
      <p:ext uri="{BB962C8B-B14F-4D97-AF65-F5344CB8AC3E}">
        <p14:creationId xmlns:p14="http://schemas.microsoft.com/office/powerpoint/2010/main" val="3680566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Défauts des constructeurs, avec class</a:t>
            </a:r>
          </a:p>
        </p:txBody>
      </p:sp>
      <p:sp>
        <p:nvSpPr>
          <p:cNvPr id="3" name="Espace réservé du contenu 2"/>
          <p:cNvSpPr>
            <a:spLocks noGrp="1"/>
          </p:cNvSpPr>
          <p:nvPr>
            <p:ph idx="1"/>
          </p:nvPr>
        </p:nvSpPr>
        <p:spPr>
          <a:xfrm>
            <a:off x="763214" y="1600200"/>
            <a:ext cx="7923585" cy="5141168"/>
          </a:xfrm>
        </p:spPr>
        <p:txBody>
          <a:bodyPr>
            <a:normAutofit fontScale="92500" lnSpcReduction="10000"/>
          </a:bodyPr>
          <a:lstStyle/>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ne sont pas automatiquement invoqués, vous devez le faire manuellement.</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simplifié avec super()</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peuvent ne pas avoir la même interface, ce qui casse le principe de substitution.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r>
              <a:rPr lang="fr-FR" dirty="0">
                <a:solidFill>
                  <a:schemeClr val="bg1">
                    <a:lumMod val="50000"/>
                  </a:schemeClr>
                </a:solidFill>
                <a:cs typeface="Consolas" panose="020B0609020204030204" pitchFamily="49" charset="0"/>
              </a:rPr>
              <a:t> est assignée aux objets créés, ce qui peut casser du code existant si vous l’utilisez à d’autres effets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l’assignation est explicitée</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 mot-clé </a:t>
            </a:r>
            <a:r>
              <a:rPr lang="fr-FR" dirty="0" err="1">
                <a:solidFill>
                  <a:schemeClr val="bg1">
                    <a:lumMod val="50000"/>
                  </a:schemeClr>
                </a:solidFill>
                <a:latin typeface="Consolas" panose="020B0609020204030204" pitchFamily="49" charset="0"/>
                <a:cs typeface="Consolas" panose="020B0609020204030204" pitchFamily="49" charset="0"/>
              </a:rPr>
              <a:t>this</a:t>
            </a:r>
            <a:r>
              <a:rPr lang="fr-FR" dirty="0">
                <a:solidFill>
                  <a:schemeClr val="bg1">
                    <a:lumMod val="50000"/>
                  </a:schemeClr>
                </a:solidFill>
                <a:cs typeface="Consolas" panose="020B0609020204030204" pitchFamily="49" charset="0"/>
              </a:rPr>
              <a:t> ne fonctionne pas de la même façon selon si la fonction est appelée avec </a:t>
            </a:r>
            <a:r>
              <a:rPr lang="fr-FR" dirty="0">
                <a:solidFill>
                  <a:schemeClr val="bg1">
                    <a:lumMod val="50000"/>
                  </a:schemeClr>
                </a:solidFill>
                <a:latin typeface="Consolas" panose="020B0609020204030204" pitchFamily="49" charset="0"/>
                <a:cs typeface="Consolas" panose="020B0609020204030204" pitchFamily="49" charset="0"/>
              </a:rPr>
              <a:t>new</a:t>
            </a:r>
            <a:r>
              <a:rPr lang="fr-FR" dirty="0">
                <a:solidFill>
                  <a:schemeClr val="bg1">
                    <a:lumMod val="50000"/>
                  </a:schemeClr>
                </a:solidFill>
                <a:cs typeface="Consolas" panose="020B0609020204030204" pitchFamily="49" charset="0"/>
              </a:rPr>
              <a:t> ou non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exception levée si un constructeur n’est pas invoqué avec new</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 n’est pas possible de déclarer plusieurs constructeurs</a:t>
            </a:r>
            <a:br>
              <a:rPr lang="fr-FR" dirty="0">
                <a:solidFill>
                  <a:schemeClr val="bg1">
                    <a:lumMod val="50000"/>
                  </a:schemeClr>
                </a:solidFill>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Ils sont </a:t>
            </a:r>
            <a:r>
              <a:rPr lang="fr-FR" dirty="0" err="1">
                <a:solidFill>
                  <a:schemeClr val="bg1">
                    <a:lumMod val="50000"/>
                  </a:schemeClr>
                </a:solidFill>
                <a:cs typeface="Consolas" panose="020B0609020204030204" pitchFamily="49" charset="0"/>
              </a:rPr>
              <a:t>confusants</a:t>
            </a:r>
            <a:r>
              <a:rPr lang="fr-FR" dirty="0">
                <a:solidFill>
                  <a:schemeClr val="bg1">
                    <a:lumMod val="50000"/>
                  </a:schemeClr>
                </a:solidFill>
                <a:cs typeface="Consolas" panose="020B0609020204030204" pitchFamily="49" charset="0"/>
              </a:rPr>
              <a:t> pour les débutants avec les prototypes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rajoute de la confusion avec la POO par classes</a:t>
            </a:r>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05/08/2021</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99</a:t>
            </a:fld>
            <a:endParaRPr lang="fr-FR"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628800"/>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08" y="3513658"/>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37112"/>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2636912"/>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537321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609329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586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9972</Words>
  <Application>Microsoft Office PowerPoint</Application>
  <PresentationFormat>Affichage à l'écran (4:3)</PresentationFormat>
  <Paragraphs>1628</Paragraphs>
  <Slides>156</Slides>
  <Notes>24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156</vt:i4>
      </vt:variant>
    </vt:vector>
  </HeadingPairs>
  <TitlesOfParts>
    <vt:vector size="164" baseType="lpstr">
      <vt:lpstr>Arial</vt:lpstr>
      <vt:lpstr>Arial Narrow</vt:lpstr>
      <vt:lpstr>Calibri</vt:lpstr>
      <vt:lpstr>Consolas</vt:lpstr>
      <vt:lpstr>Courier New</vt:lpstr>
      <vt:lpstr>Times New Roman</vt:lpstr>
      <vt:lpstr>Wingdings</vt:lpstr>
      <vt:lpstr>Clarté</vt:lpstr>
      <vt:lpstr>Javascript Avancé</vt:lpstr>
      <vt:lpstr>Présentation PowerPoint</vt:lpstr>
      <vt:lpstr>Agenda</vt:lpstr>
      <vt:lpstr>Cheat sheets</vt:lpstr>
      <vt:lpstr>Cheat sheet: Méthodes de String</vt:lpstr>
      <vt:lpstr>Cheat sheet: Méthodes de Array</vt:lpstr>
      <vt:lpstr>Cheat sheet: Map</vt:lpstr>
      <vt:lpstr>Cheat sheet: Set</vt:lpstr>
      <vt:lpstr>Préambule</vt:lpstr>
      <vt:lpstr>ECMAScript</vt:lpstr>
      <vt:lpstr>Evolutions de JavaScript</vt:lpstr>
      <vt:lpstr>Versions d’ECMAScript</vt:lpstr>
      <vt:lpstr>Implémentation navigateur d’ECMAScript</vt:lpstr>
      <vt:lpstr>Une réintroduction à JS</vt:lpstr>
      <vt:lpstr>Exercices durant la formation</vt:lpstr>
      <vt:lpstr>Types et primitives</vt:lpstr>
      <vt:lpstr>null ou undefined</vt:lpstr>
      <vt:lpstr>Objets</vt:lpstr>
      <vt:lpstr>Objets: parcours des propriétés</vt:lpstr>
      <vt:lpstr>Objets: assignation de propriétés</vt:lpstr>
      <vt:lpstr>Descripteurs de propriétés</vt:lpstr>
      <vt:lpstr>Getters / Setters</vt:lpstr>
      <vt:lpstr>Définir les descripteurs</vt:lpstr>
      <vt:lpstr>Propriétés propres et déléguées</vt:lpstr>
      <vt:lpstr>Scopes (portées)</vt:lpstr>
      <vt:lpstr>Scopes de blocs</vt:lpstr>
      <vt:lpstr>var, let ou const ?</vt:lpstr>
      <vt:lpstr>Closures (fermetures)</vt:lpstr>
      <vt:lpstr>Utilisation des closures</vt:lpstr>
      <vt:lpstr>Utilisation des closures</vt:lpstr>
      <vt:lpstr>Fonctions et contexte d’exécution</vt:lpstr>
      <vt:lpstr>Fonctions et contexte d’exécution</vt:lpstr>
      <vt:lpstr>Primitives et équivalents objet</vt:lpstr>
      <vt:lpstr>Conversions de types (cast)</vt:lpstr>
      <vt:lpstr>== ou === ?</vt:lpstr>
      <vt:lpstr>Cast implicites</vt:lpstr>
      <vt:lpstr>Opérateurs logiques</vt:lpstr>
      <vt:lpstr>Opérateurs logiques</vt:lpstr>
      <vt:lpstr>Mise à niveau ES2015</vt:lpstr>
      <vt:lpstr>Arrow functions</vt:lpstr>
      <vt:lpstr>Paramètres par défaut</vt:lpstr>
      <vt:lpstr>Sucre syntaxique: méthodes</vt:lpstr>
      <vt:lpstr>Sucre syntaxique: clé et valeur</vt:lpstr>
      <vt:lpstr>Sucre syntaxique: clés calculées</vt:lpstr>
      <vt:lpstr>Opérateurs Spread / Rest</vt:lpstr>
      <vt:lpstr>Opérateurs Spread / Rest</vt:lpstr>
      <vt:lpstr>Object properties (ES2018)</vt:lpstr>
      <vt:lpstr>Destructuring</vt:lpstr>
      <vt:lpstr>Destructuring</vt:lpstr>
      <vt:lpstr>Paramètres par défaut</vt:lpstr>
      <vt:lpstr>Objet paramétré en pattern d’arguments</vt:lpstr>
      <vt:lpstr>Template strings</vt:lpstr>
      <vt:lpstr>Tagged Template strings</vt:lpstr>
      <vt:lpstr>Map &amp; Set</vt:lpstr>
      <vt:lpstr>Modules (ou ESM pour désambiguïser)</vt:lpstr>
      <vt:lpstr>Modules</vt:lpstr>
      <vt:lpstr>Modules</vt:lpstr>
      <vt:lpstr>Modules</vt:lpstr>
      <vt:lpstr>Modules: import dynamique</vt:lpstr>
      <vt:lpstr>Modules: quid du support ?</vt:lpstr>
      <vt:lpstr>Modules: script nomodule</vt:lpstr>
      <vt:lpstr>Modules: recommandations</vt:lpstr>
      <vt:lpstr>Gérer l’asynchronisme</vt:lpstr>
      <vt:lpstr>Qu’est-ce que l’asynchronisme ?</vt:lpstr>
      <vt:lpstr>Callbacks</vt:lpstr>
      <vt:lpstr>Publisher/Subscriber</vt:lpstr>
      <vt:lpstr>Défauts des callbacks</vt:lpstr>
      <vt:lpstr>Promises</vt:lpstr>
      <vt:lpstr>Callbacks vs Promises</vt:lpstr>
      <vt:lpstr>Création d’une Promise</vt:lpstr>
      <vt:lpstr>Autres méthodes de création de Promise</vt:lpstr>
      <vt:lpstr>Chaînage et parallélisme</vt:lpstr>
      <vt:lpstr>Traitement d’erreurs</vt:lpstr>
      <vt:lpstr>async / await (ES2017)</vt:lpstr>
      <vt:lpstr>async / await : avantages, inconvénients</vt:lpstr>
      <vt:lpstr>Observable</vt:lpstr>
      <vt:lpstr>Observable: exemple d’API</vt:lpstr>
      <vt:lpstr>Tasks, microtasks, boucle d’événements</vt:lpstr>
      <vt:lpstr>Gérer la boucle d’événements</vt:lpstr>
      <vt:lpstr>Présentation PowerPoint</vt:lpstr>
      <vt:lpstr>Prog. orientée objet</vt:lpstr>
      <vt:lpstr>Principes généraux</vt:lpstr>
      <vt:lpstr>Objets et prototypes</vt:lpstr>
      <vt:lpstr>Pourquoi « Prototype » ?</vt:lpstr>
      <vt:lpstr>Délégation au prototype</vt:lpstr>
      <vt:lpstr>Méthodes liées aux prototypes</vt:lpstr>
      <vt:lpstr>Attention aux abus de langage !</vt:lpstr>
      <vt:lpstr>Attention aux abus de langage !</vt:lpstr>
      <vt:lpstr>Attention aux abus de langage !</vt:lpstr>
      <vt:lpstr>Constructeurs et opérateur new</vt:lpstr>
      <vt:lpstr>Prototypes et constructeurs</vt:lpstr>
      <vt:lpstr>Constructeurs et contexte</vt:lpstr>
      <vt:lpstr>Constructor.prototype</vt:lpstr>
      <vt:lpstr>Constructor.prototype</vt:lpstr>
      <vt:lpstr>Défauts des constructeurs</vt:lpstr>
      <vt:lpstr>L’opérateur class (ES6)</vt:lpstr>
      <vt:lpstr>super</vt:lpstr>
      <vt:lpstr>static</vt:lpstr>
      <vt:lpstr>Défauts des constructeurs, avec class</vt:lpstr>
      <vt:lpstr>Alternatives aux constructeurs</vt:lpstr>
      <vt:lpstr>class vs Object.create: exemple</vt:lpstr>
      <vt:lpstr>Pattern délégation, en résumé</vt:lpstr>
      <vt:lpstr>Composition d’objets (Mixins)</vt:lpstr>
      <vt:lpstr>Composition ou délégation ?</vt:lpstr>
      <vt:lpstr>Patterns objet: exercice</vt:lpstr>
      <vt:lpstr>Symbol</vt:lpstr>
      <vt:lpstr>Symbol – Registre global</vt:lpstr>
      <vt:lpstr>Symboles connus</vt:lpstr>
      <vt:lpstr>Objets itérables</vt:lpstr>
      <vt:lpstr>Définir un objet itérable</vt:lpstr>
      <vt:lpstr>function* et générateurs</vt:lpstr>
      <vt:lpstr>Proxy</vt:lpstr>
      <vt:lpstr>Proxy et réfléxivité</vt:lpstr>
      <vt:lpstr>Proxy traps</vt:lpstr>
      <vt:lpstr>Reflect</vt:lpstr>
      <vt:lpstr>Cas d’utilisation des Proxy</vt:lpstr>
      <vt:lpstr>Prog. fonctionnelle</vt:lpstr>
      <vt:lpstr>Principes généraux</vt:lpstr>
      <vt:lpstr>Récursivité</vt:lpstr>
      <vt:lpstr>API chaînables</vt:lpstr>
      <vt:lpstr>Composition de fonctions</vt:lpstr>
      <vt:lpstr>Curryfication (Currying)</vt:lpstr>
      <vt:lpstr>Curryfication (Currying)</vt:lpstr>
      <vt:lpstr>Application partielle avec fn.bind</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Au-delà du JS</vt:lpstr>
      <vt:lpstr>Releases annuelles d’ECMAScript ES2016</vt:lpstr>
      <vt:lpstr>Releases annuelles d’ECMAScript ES2017</vt:lpstr>
      <vt:lpstr>Releases annuelles d’ECMAScript ES2018</vt:lpstr>
      <vt:lpstr>Releases annuelles d’ECMAScript ES2019</vt:lpstr>
      <vt:lpstr>Releases annuelles d’ECMAScript ES2020</vt:lpstr>
      <vt:lpstr>Transpilation</vt:lpstr>
      <vt:lpstr>La nécessité d’une transpilation</vt:lpstr>
      <vt:lpstr>Babel</vt:lpstr>
      <vt:lpstr>5 étapes pour une proposition du TC39</vt:lpstr>
      <vt:lpstr>@babel/preset-env</vt:lpstr>
      <vt:lpstr>Transpiler ou pas ?</vt:lpstr>
      <vt:lpstr>En bref</vt:lpstr>
      <vt:lpstr>Surcouches à JavaScript</vt:lpstr>
      <vt:lpstr>TypeScript</vt:lpstr>
      <vt:lpstr>Flow</vt:lpstr>
      <vt:lpstr>JSX</vt:lpstr>
      <vt:lpstr>Rétrospective</vt:lpstr>
      <vt:lpstr>Javascript Avancé</vt:lpstr>
    </vt:vector>
  </TitlesOfParts>
  <Company>Atos Worldline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JavaScript Avancé</dc:title>
  <dc:creator>Sylvain Pollet-Villard</dc:creator>
  <cp:lastModifiedBy>POLLET VILLARD, SYLVAIN</cp:lastModifiedBy>
  <cp:revision>763</cp:revision>
  <cp:lastPrinted>2018-09-27T09:24:57Z</cp:lastPrinted>
  <dcterms:created xsi:type="dcterms:W3CDTF">2017-12-12T17:01:35Z</dcterms:created>
  <dcterms:modified xsi:type="dcterms:W3CDTF">2021-08-05T15:18:21Z</dcterms:modified>
</cp:coreProperties>
</file>